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87" r:id="rId4"/>
    <p:sldId id="290" r:id="rId5"/>
    <p:sldId id="288" r:id="rId6"/>
    <p:sldId id="277" r:id="rId7"/>
    <p:sldId id="261" r:id="rId8"/>
    <p:sldId id="289" r:id="rId9"/>
    <p:sldId id="282" r:id="rId10"/>
    <p:sldId id="271" r:id="rId11"/>
    <p:sldId id="286"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6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ri Nakashima" initials="NN" lastIdx="1" clrIdx="0">
    <p:extLst>
      <p:ext uri="{19B8F6BF-5375-455C-9EA6-DF929625EA0E}">
        <p15:presenceInfo xmlns:p15="http://schemas.microsoft.com/office/powerpoint/2012/main" userId="Nari Nakashi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3617" autoAdjust="0"/>
  </p:normalViewPr>
  <p:slideViewPr>
    <p:cSldViewPr snapToGrid="0" showGuides="1">
      <p:cViewPr varScale="1">
        <p:scale>
          <a:sx n="104" d="100"/>
          <a:sy n="104" d="100"/>
        </p:scale>
        <p:origin x="870" y="96"/>
      </p:cViewPr>
      <p:guideLst>
        <p:guide orient="horz" pos="2137"/>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B4C65E-CB70-88BF-E6AE-F949C00577B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2182E2B-8C36-0644-F915-97A8F1BC3D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80B2BE1-9101-34E1-1816-FEA17AB901F9}"/>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5" name="フッター プレースホルダー 4">
            <a:extLst>
              <a:ext uri="{FF2B5EF4-FFF2-40B4-BE49-F238E27FC236}">
                <a16:creationId xmlns:a16="http://schemas.microsoft.com/office/drawing/2014/main" id="{25AC9B01-26C0-7A61-0A02-0DB00B6799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C46C2E-FE3B-E8AA-6F01-6879029B0BF8}"/>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91682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A3ADFB-36E2-FA64-37FC-1B1E002197D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F21984B-6704-CB37-5A5C-BF99DEE95F7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D311D6-44D2-9A19-D328-07BAA25BD9E7}"/>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5" name="フッター プレースホルダー 4">
            <a:extLst>
              <a:ext uri="{FF2B5EF4-FFF2-40B4-BE49-F238E27FC236}">
                <a16:creationId xmlns:a16="http://schemas.microsoft.com/office/drawing/2014/main" id="{BAAB7DAE-E30E-EF33-F62A-9A2A08DE5F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600F31-72D6-98BC-D50F-B69B800B4F72}"/>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2847560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84C19E-14D1-727F-41EE-D832E72905C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5DFDF55-773F-FD02-1F9F-80ED406A1FE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F585ED-ECEB-FC69-1ADC-6FF4E10C0A91}"/>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5" name="フッター プレースホルダー 4">
            <a:extLst>
              <a:ext uri="{FF2B5EF4-FFF2-40B4-BE49-F238E27FC236}">
                <a16:creationId xmlns:a16="http://schemas.microsoft.com/office/drawing/2014/main" id="{A893075C-7BD2-6553-27AD-582A5DB133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E6020F5-6262-3A2D-5219-374635109B51}"/>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3449074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18EAFE-3C77-BB8B-B5F4-783E99F9F6C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545F99-9FF1-90D3-73D1-F6F45064B64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5199C3-F4D3-3F6C-95F3-25D7494C71A9}"/>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5" name="フッター プレースホルダー 4">
            <a:extLst>
              <a:ext uri="{FF2B5EF4-FFF2-40B4-BE49-F238E27FC236}">
                <a16:creationId xmlns:a16="http://schemas.microsoft.com/office/drawing/2014/main" id="{FED079DD-B87F-AEC5-08B7-C8C8A244A5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221704-D50A-3668-0C83-3E0C02BD9B34}"/>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1435894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1CDDD2-32FE-99EC-E17F-696E16E9C77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1E50591-C5EB-377A-9A39-1E69581FB5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11D00E6-E4BC-2758-8EA2-C4E1CFE33234}"/>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5" name="フッター プレースホルダー 4">
            <a:extLst>
              <a:ext uri="{FF2B5EF4-FFF2-40B4-BE49-F238E27FC236}">
                <a16:creationId xmlns:a16="http://schemas.microsoft.com/office/drawing/2014/main" id="{D2F874EB-318D-CCB4-39D0-C1548BEC68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935FA6-BC5A-580E-2631-4BB21A1C81A9}"/>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3797983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FD1F56-C37C-D2D6-3A79-1BAB4A65309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B41FD1-804F-C738-60A8-5FCE0E8CAEA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4D8FFD5-EE2A-5FE5-15B3-E58E794A844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3EBCA76-A503-E427-CC3B-5F7D6BFAA270}"/>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6" name="フッター プレースホルダー 5">
            <a:extLst>
              <a:ext uri="{FF2B5EF4-FFF2-40B4-BE49-F238E27FC236}">
                <a16:creationId xmlns:a16="http://schemas.microsoft.com/office/drawing/2014/main" id="{6710ED3A-F6BD-D05F-92C3-99567113C8F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60517E-42E3-20A6-44F4-9A032D5DBF61}"/>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245006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E9DC1F-6483-62B4-2564-FF6CE7B5DE9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558E78-A0E6-E9BA-E489-7E2FE1CF4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8AA3CBF-58F5-EC75-51E2-2F87E8021EB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CDE4582-3ABA-D835-9809-F754B71A8B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5C66F05-AE63-EF18-7F25-3174FE96248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397F78E-B902-7B5E-566D-16849CAF4398}"/>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8" name="フッター プレースホルダー 7">
            <a:extLst>
              <a:ext uri="{FF2B5EF4-FFF2-40B4-BE49-F238E27FC236}">
                <a16:creationId xmlns:a16="http://schemas.microsoft.com/office/drawing/2014/main" id="{60C883A1-9022-B43F-E957-9B22B78453E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3EC0F1F-AE9D-AF6A-E5B9-0E9655F6F2D6}"/>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2434013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ACA748-24AC-50D4-F392-DA9EAF0DBD7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3B83291-8C82-3BB9-231D-521118642E1A}"/>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4" name="フッター プレースホルダー 3">
            <a:extLst>
              <a:ext uri="{FF2B5EF4-FFF2-40B4-BE49-F238E27FC236}">
                <a16:creationId xmlns:a16="http://schemas.microsoft.com/office/drawing/2014/main" id="{E4866F22-D729-C572-5029-773EB2E642C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BD3A935-6772-4FE8-6DB2-3F2DA5B77B8C}"/>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3875291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CE9458D-282D-AD57-0789-7BA54EE11AD7}"/>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3" name="フッター プレースホルダー 2">
            <a:extLst>
              <a:ext uri="{FF2B5EF4-FFF2-40B4-BE49-F238E27FC236}">
                <a16:creationId xmlns:a16="http://schemas.microsoft.com/office/drawing/2014/main" id="{51D4CF14-A900-5C10-9DFF-286F2C20FE1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5C6296A-8730-6B1D-9BE2-4404B4008993}"/>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3868605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D56FF3-9B0A-C6A9-C7C4-8D179F39705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0F6B99D-9E55-6C92-F88C-275785E376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C4543F7-7144-4236-9552-D349FCBFC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0E68278-5073-5374-7C70-D40061FBECF6}"/>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6" name="フッター プレースホルダー 5">
            <a:extLst>
              <a:ext uri="{FF2B5EF4-FFF2-40B4-BE49-F238E27FC236}">
                <a16:creationId xmlns:a16="http://schemas.microsoft.com/office/drawing/2014/main" id="{E8A486D4-1615-4840-9F94-D104FEE69D4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099F1D1-15F3-046B-3EFE-B4DB6B552444}"/>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3226858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1A7CAE-9E08-B8A7-6A11-7217B70B162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EE437A1-0C43-6C3F-84A5-6973DF4A3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C46C2D1-F757-0A84-4249-641F7AB46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0D42BF0-C9DA-E5C2-4D94-136B363CB3BE}"/>
              </a:ext>
            </a:extLst>
          </p:cNvPr>
          <p:cNvSpPr>
            <a:spLocks noGrp="1"/>
          </p:cNvSpPr>
          <p:nvPr>
            <p:ph type="dt" sz="half" idx="10"/>
          </p:nvPr>
        </p:nvSpPr>
        <p:spPr/>
        <p:txBody>
          <a:bodyPr/>
          <a:lstStyle/>
          <a:p>
            <a:fld id="{68DB5606-E40F-4051-B9E9-3BCEA261FE8E}" type="datetimeFigureOut">
              <a:rPr kumimoji="1" lang="ja-JP" altLang="en-US" smtClean="0"/>
              <a:t>2024/12/13</a:t>
            </a:fld>
            <a:endParaRPr kumimoji="1" lang="ja-JP" altLang="en-US"/>
          </a:p>
        </p:txBody>
      </p:sp>
      <p:sp>
        <p:nvSpPr>
          <p:cNvPr id="6" name="フッター プレースホルダー 5">
            <a:extLst>
              <a:ext uri="{FF2B5EF4-FFF2-40B4-BE49-F238E27FC236}">
                <a16:creationId xmlns:a16="http://schemas.microsoft.com/office/drawing/2014/main" id="{7ED5CEE2-CD2E-E31E-AE93-3C078CA1D2C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E35C719-DE4E-0230-2702-B7EAE20447FA}"/>
              </a:ext>
            </a:extLst>
          </p:cNvPr>
          <p:cNvSpPr>
            <a:spLocks noGrp="1"/>
          </p:cNvSpPr>
          <p:nvPr>
            <p:ph type="sldNum" sz="quarter" idx="12"/>
          </p:nvPr>
        </p:nvSpPr>
        <p:spPr/>
        <p:txBody>
          <a:body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200205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637295-6D2F-2553-0E23-31EB640D3A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5008A1-277C-1CDA-EE40-7E539266AA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B26BE24-5B62-EDDE-A593-EBFC44C10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B5606-E40F-4051-B9E9-3BCEA261FE8E}" type="datetimeFigureOut">
              <a:rPr kumimoji="1" lang="ja-JP" altLang="en-US" smtClean="0"/>
              <a:t>2024/12/13</a:t>
            </a:fld>
            <a:endParaRPr kumimoji="1" lang="ja-JP" altLang="en-US"/>
          </a:p>
        </p:txBody>
      </p:sp>
      <p:sp>
        <p:nvSpPr>
          <p:cNvPr id="5" name="フッター プレースホルダー 4">
            <a:extLst>
              <a:ext uri="{FF2B5EF4-FFF2-40B4-BE49-F238E27FC236}">
                <a16:creationId xmlns:a16="http://schemas.microsoft.com/office/drawing/2014/main" id="{F0BE31A2-D0C6-7E48-F493-2C255C36F0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F9AB941-3C1F-EF66-BD58-D1EAA8B997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1C164-CE2E-4AAE-8F8F-8C4B2CE8E238}" type="slidenum">
              <a:rPr kumimoji="1" lang="ja-JP" altLang="en-US" smtClean="0"/>
              <a:t>‹#›</a:t>
            </a:fld>
            <a:endParaRPr kumimoji="1" lang="ja-JP" altLang="en-US"/>
          </a:p>
        </p:txBody>
      </p:sp>
    </p:spTree>
    <p:extLst>
      <p:ext uri="{BB962C8B-B14F-4D97-AF65-F5344CB8AC3E}">
        <p14:creationId xmlns:p14="http://schemas.microsoft.com/office/powerpoint/2010/main" val="1005653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jglobal.jst.go.jp/detail?JGLOBAL_ID=202002244254148308"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60C7A5E-BE6F-1A96-3764-1EF329B5DF23}"/>
              </a:ext>
            </a:extLst>
          </p:cNvPr>
          <p:cNvSpPr>
            <a:spLocks noGrp="1"/>
          </p:cNvSpPr>
          <p:nvPr>
            <p:ph type="ctrTitle"/>
          </p:nvPr>
        </p:nvSpPr>
        <p:spPr>
          <a:xfrm>
            <a:off x="1523999" y="1122363"/>
            <a:ext cx="9811871" cy="2387600"/>
          </a:xfrm>
        </p:spPr>
        <p:txBody>
          <a:bodyPr>
            <a:normAutofit/>
          </a:bodyPr>
          <a:lstStyle/>
          <a:p>
            <a:pPr algn="l"/>
            <a:r>
              <a:rPr lang="ja-JP" altLang="en-US" sz="2400" dirty="0">
                <a:latin typeface="HGPｺﾞｼｯｸE" panose="020B0900000000000000" pitchFamily="50" charset="-128"/>
                <a:ea typeface="HGPｺﾞｼｯｸE" panose="020B0900000000000000" pitchFamily="50" charset="-128"/>
              </a:rPr>
              <a:t>屋久島学ソサエティ２０２４年発表</a:t>
            </a:r>
            <a:br>
              <a:rPr lang="en-US" altLang="ja-JP" sz="2400" dirty="0">
                <a:latin typeface="HGPｺﾞｼｯｸE" panose="020B0900000000000000" pitchFamily="50" charset="-128"/>
                <a:ea typeface="HGPｺﾞｼｯｸE" panose="020B0900000000000000" pitchFamily="50" charset="-128"/>
              </a:rPr>
            </a:br>
            <a:br>
              <a:rPr lang="en-US" altLang="ja-JP" sz="2400" dirty="0">
                <a:latin typeface="HGPｺﾞｼｯｸE" panose="020B0900000000000000" pitchFamily="50" charset="-128"/>
                <a:ea typeface="HGPｺﾞｼｯｸE" panose="020B0900000000000000" pitchFamily="50" charset="-128"/>
              </a:rPr>
            </a:br>
            <a:br>
              <a:rPr lang="en-US" altLang="ja-JP" sz="1600" dirty="0">
                <a:latin typeface="HGPｺﾞｼｯｸE" panose="020B0900000000000000" pitchFamily="50" charset="-128"/>
                <a:ea typeface="HGPｺﾞｼｯｸE" panose="020B0900000000000000" pitchFamily="50" charset="-128"/>
              </a:rPr>
            </a:br>
            <a:r>
              <a:rPr lang="ja-JP" altLang="en-US" sz="4400" dirty="0">
                <a:latin typeface="HGPｺﾞｼｯｸE" panose="020B0900000000000000" pitchFamily="50" charset="-128"/>
                <a:ea typeface="HGPｺﾞｼｯｸE" panose="020B0900000000000000" pitchFamily="50" charset="-128"/>
              </a:rPr>
              <a:t>屋久島における海の共的資源利用</a:t>
            </a:r>
            <a:r>
              <a:rPr lang="en-US" altLang="ja-JP" sz="4400" dirty="0">
                <a:latin typeface="HGPｺﾞｼｯｸE" panose="020B0900000000000000" pitchFamily="50" charset="-128"/>
                <a:ea typeface="HGPｺﾞｼｯｸE" panose="020B0900000000000000" pitchFamily="50" charset="-128"/>
              </a:rPr>
              <a:t>――</a:t>
            </a:r>
            <a:r>
              <a:rPr lang="ja-JP" altLang="en-US" sz="4400" dirty="0">
                <a:latin typeface="HGPｺﾞｼｯｸE" panose="020B0900000000000000" pitchFamily="50" charset="-128"/>
                <a:ea typeface="HGPｺﾞｼｯｸE" panose="020B0900000000000000" pitchFamily="50" charset="-128"/>
              </a:rPr>
              <a:t>永田の浜／磯の入札制度からの教訓</a:t>
            </a:r>
          </a:p>
        </p:txBody>
      </p:sp>
      <p:sp>
        <p:nvSpPr>
          <p:cNvPr id="5" name="字幕 4">
            <a:extLst>
              <a:ext uri="{FF2B5EF4-FFF2-40B4-BE49-F238E27FC236}">
                <a16:creationId xmlns:a16="http://schemas.microsoft.com/office/drawing/2014/main" id="{D8E02A1F-6E14-6DCE-0906-A98A45224CFF}"/>
              </a:ext>
            </a:extLst>
          </p:cNvPr>
          <p:cNvSpPr>
            <a:spLocks noGrp="1"/>
          </p:cNvSpPr>
          <p:nvPr>
            <p:ph type="subTitle" idx="1"/>
          </p:nvPr>
        </p:nvSpPr>
        <p:spPr/>
        <p:txBody>
          <a:bodyPr/>
          <a:lstStyle/>
          <a:p>
            <a:pPr algn="l"/>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HGPｺﾞｼｯｸE" panose="020B0900000000000000" pitchFamily="50" charset="-128"/>
                <a:ea typeface="HGPｺﾞｼｯｸE" panose="020B0900000000000000" pitchFamily="50" charset="-128"/>
              </a:rPr>
              <a:t>中島成久</a:t>
            </a:r>
            <a:endParaRPr lang="en-US" altLang="ja-JP" dirty="0">
              <a:latin typeface="HGPｺﾞｼｯｸE" panose="020B0900000000000000" pitchFamily="50" charset="-128"/>
              <a:ea typeface="HGPｺﾞｼｯｸE" panose="020B0900000000000000" pitchFamily="50" charset="-128"/>
            </a:endParaRPr>
          </a:p>
          <a:p>
            <a:r>
              <a:rPr lang="ja-JP" altLang="en-US" dirty="0">
                <a:latin typeface="HGPｺﾞｼｯｸE" panose="020B0900000000000000" pitchFamily="50" charset="-128"/>
                <a:ea typeface="HGPｺﾞｼｯｸE" panose="020B0900000000000000" pitchFamily="50" charset="-128"/>
              </a:rPr>
              <a:t>法政大学名誉教授</a:t>
            </a:r>
            <a:endParaRPr lang="en-US" altLang="ja-JP"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075061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E8F739E-BC98-055A-9695-65AB20932FB9}"/>
              </a:ext>
            </a:extLst>
          </p:cNvPr>
          <p:cNvSpPr>
            <a:spLocks noGrp="1"/>
          </p:cNvSpPr>
          <p:nvPr>
            <p:ph type="title"/>
          </p:nvPr>
        </p:nvSpPr>
        <p:spPr>
          <a:xfrm>
            <a:off x="838200" y="365126"/>
            <a:ext cx="10515600" cy="1127498"/>
          </a:xfrm>
        </p:spPr>
        <p:txBody>
          <a:bodyPr>
            <a:normAutofit/>
          </a:bodyPr>
          <a:lstStyle/>
          <a:p>
            <a:r>
              <a:rPr lang="ja-JP" altLang="en-US" sz="3600" dirty="0">
                <a:latin typeface="HGPｺﾞｼｯｸE" panose="020B0900000000000000" pitchFamily="50" charset="-128"/>
                <a:ea typeface="HGPｺﾞｼｯｸE" panose="020B0900000000000000" pitchFamily="50" charset="-128"/>
              </a:rPr>
              <a:t>暫定的な結論</a:t>
            </a:r>
            <a:r>
              <a:rPr lang="en-US" altLang="ja-JP" sz="3600" dirty="0">
                <a:latin typeface="HGPｺﾞｼｯｸE" panose="020B0900000000000000" pitchFamily="50" charset="-128"/>
                <a:ea typeface="HGPｺﾞｼｯｸE" panose="020B0900000000000000" pitchFamily="50" charset="-128"/>
              </a:rPr>
              <a:t>――</a:t>
            </a:r>
            <a:r>
              <a:rPr lang="ja-JP" altLang="en-US" sz="3600" dirty="0">
                <a:latin typeface="HGPｺﾞｼｯｸE" panose="020B0900000000000000" pitchFamily="50" charset="-128"/>
                <a:ea typeface="HGPｺﾞｼｯｸE" panose="020B0900000000000000" pitchFamily="50" charset="-128"/>
              </a:rPr>
              <a:t>海の共的資源をめぐる状況</a:t>
            </a:r>
            <a:br>
              <a:rPr lang="en-US" altLang="ja-JP" sz="3600" dirty="0">
                <a:latin typeface="HGPｺﾞｼｯｸE" panose="020B0900000000000000" pitchFamily="50" charset="-128"/>
                <a:ea typeface="HGPｺﾞｼｯｸE" panose="020B0900000000000000" pitchFamily="50" charset="-128"/>
              </a:rPr>
            </a:br>
            <a:r>
              <a:rPr lang="ja-JP" altLang="en-US" sz="3600" dirty="0">
                <a:latin typeface="HGPｺﾞｼｯｸE" panose="020B0900000000000000" pitchFamily="50" charset="-128"/>
                <a:ea typeface="HGPｺﾞｼｯｸE" panose="020B0900000000000000" pitchFamily="50" charset="-128"/>
              </a:rPr>
              <a:t>（</a:t>
            </a:r>
            <a:r>
              <a:rPr lang="en-US" altLang="ja-JP" sz="3600" dirty="0">
                <a:latin typeface="HGPｺﾞｼｯｸE" panose="020B0900000000000000" pitchFamily="50" charset="-128"/>
                <a:ea typeface="HGPｺﾞｼｯｸE" panose="020B0900000000000000" pitchFamily="50" charset="-128"/>
              </a:rPr>
              <a:t>1960</a:t>
            </a:r>
            <a:r>
              <a:rPr lang="ja-JP" altLang="en-US" sz="3600" dirty="0">
                <a:latin typeface="HGPｺﾞｼｯｸE" panose="020B0900000000000000" pitchFamily="50" charset="-128"/>
                <a:ea typeface="HGPｺﾞｼｯｸE" panose="020B0900000000000000" pitchFamily="50" charset="-128"/>
              </a:rPr>
              <a:t>年代ｖｓ</a:t>
            </a:r>
            <a:r>
              <a:rPr lang="en-US" altLang="ja-JP" sz="3600" dirty="0">
                <a:latin typeface="HGPｺﾞｼｯｸE" panose="020B0900000000000000" pitchFamily="50" charset="-128"/>
                <a:ea typeface="HGPｺﾞｼｯｸE" panose="020B0900000000000000" pitchFamily="50" charset="-128"/>
              </a:rPr>
              <a:t>2000</a:t>
            </a:r>
            <a:r>
              <a:rPr lang="ja-JP" altLang="en-US" sz="3600" dirty="0">
                <a:latin typeface="HGPｺﾞｼｯｸE" panose="020B0900000000000000" pitchFamily="50" charset="-128"/>
                <a:ea typeface="HGPｺﾞｼｯｸE" panose="020B0900000000000000" pitchFamily="50" charset="-128"/>
              </a:rPr>
              <a:t>年代）</a:t>
            </a:r>
          </a:p>
        </p:txBody>
      </p:sp>
      <p:graphicFrame>
        <p:nvGraphicFramePr>
          <p:cNvPr id="4" name="コンテンツ プレースホルダー 3">
            <a:extLst>
              <a:ext uri="{FF2B5EF4-FFF2-40B4-BE49-F238E27FC236}">
                <a16:creationId xmlns:a16="http://schemas.microsoft.com/office/drawing/2014/main" id="{480A16AE-491E-350D-59E3-283ADB0BCB0F}"/>
              </a:ext>
            </a:extLst>
          </p:cNvPr>
          <p:cNvGraphicFramePr>
            <a:graphicFrameLocks noGrp="1"/>
          </p:cNvGraphicFramePr>
          <p:nvPr>
            <p:ph idx="1"/>
            <p:extLst>
              <p:ext uri="{D42A27DB-BD31-4B8C-83A1-F6EECF244321}">
                <p14:modId xmlns:p14="http://schemas.microsoft.com/office/powerpoint/2010/main" val="667335779"/>
              </p:ext>
            </p:extLst>
          </p:nvPr>
        </p:nvGraphicFramePr>
        <p:xfrm>
          <a:off x="838202" y="2082706"/>
          <a:ext cx="10515597" cy="2723358"/>
        </p:xfrm>
        <a:graphic>
          <a:graphicData uri="http://schemas.openxmlformats.org/drawingml/2006/table">
            <a:tbl>
              <a:tblPr firstRow="1" firstCol="1" bandRow="1">
                <a:tableStyleId>{5C22544A-7EE6-4342-B048-85BDC9FD1C3A}</a:tableStyleId>
              </a:tblPr>
              <a:tblGrid>
                <a:gridCol w="2629517">
                  <a:extLst>
                    <a:ext uri="{9D8B030D-6E8A-4147-A177-3AD203B41FA5}">
                      <a16:colId xmlns:a16="http://schemas.microsoft.com/office/drawing/2014/main" val="2725605006"/>
                    </a:ext>
                  </a:extLst>
                </a:gridCol>
                <a:gridCol w="2629517">
                  <a:extLst>
                    <a:ext uri="{9D8B030D-6E8A-4147-A177-3AD203B41FA5}">
                      <a16:colId xmlns:a16="http://schemas.microsoft.com/office/drawing/2014/main" val="429098014"/>
                    </a:ext>
                  </a:extLst>
                </a:gridCol>
                <a:gridCol w="2630752">
                  <a:extLst>
                    <a:ext uri="{9D8B030D-6E8A-4147-A177-3AD203B41FA5}">
                      <a16:colId xmlns:a16="http://schemas.microsoft.com/office/drawing/2014/main" val="1650540068"/>
                    </a:ext>
                  </a:extLst>
                </a:gridCol>
                <a:gridCol w="2625811">
                  <a:extLst>
                    <a:ext uri="{9D8B030D-6E8A-4147-A177-3AD203B41FA5}">
                      <a16:colId xmlns:a16="http://schemas.microsoft.com/office/drawing/2014/main" val="1544481340"/>
                    </a:ext>
                  </a:extLst>
                </a:gridCol>
              </a:tblGrid>
              <a:tr h="578830">
                <a:tc>
                  <a:txBody>
                    <a:bodyPr/>
                    <a:lstStyle/>
                    <a:p>
                      <a:pPr marL="63500" indent="-63500" algn="ctr"/>
                      <a:r>
                        <a:rPr lang="en-US" sz="2000" kern="100" dirty="0">
                          <a:effectLst/>
                          <a:latin typeface="HGPｺﾞｼｯｸE" panose="020B0900000000000000" pitchFamily="50" charset="-128"/>
                          <a:ea typeface="HGPｺﾞｼｯｸE" panose="020B0900000000000000" pitchFamily="50" charset="-128"/>
                        </a:rPr>
                        <a:t> </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en-US" sz="2000" kern="100">
                          <a:effectLst/>
                          <a:latin typeface="HGPｺﾞｼｯｸE" panose="020B0900000000000000" pitchFamily="50" charset="-128"/>
                          <a:ea typeface="HGPｺﾞｼｯｸE" panose="020B0900000000000000" pitchFamily="50" charset="-128"/>
                        </a:rPr>
                        <a:t>1960</a:t>
                      </a:r>
                      <a:r>
                        <a:rPr lang="ja-JP" sz="2000" kern="100">
                          <a:effectLst/>
                          <a:latin typeface="HGPｺﾞｼｯｸE" panose="020B0900000000000000" pitchFamily="50" charset="-128"/>
                          <a:ea typeface="HGPｺﾞｼｯｸE" panose="020B0900000000000000" pitchFamily="50" charset="-128"/>
                        </a:rPr>
                        <a:t>年代</a:t>
                      </a:r>
                      <a:endParaRPr lang="ja-JP" sz="200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en-US" sz="2000" kern="100" dirty="0">
                          <a:effectLst/>
                          <a:latin typeface="HGPｺﾞｼｯｸE" panose="020B0900000000000000" pitchFamily="50" charset="-128"/>
                          <a:ea typeface="HGPｺﾞｼｯｸE" panose="020B0900000000000000" pitchFamily="50" charset="-128"/>
                        </a:rPr>
                        <a:t>20</a:t>
                      </a:r>
                      <a:r>
                        <a:rPr lang="ja-JP" altLang="en-US" sz="2000" kern="100" dirty="0">
                          <a:effectLst/>
                          <a:latin typeface="HGPｺﾞｼｯｸE" panose="020B0900000000000000" pitchFamily="50" charset="-128"/>
                          <a:ea typeface="HGPｺﾞｼｯｸE" panose="020B0900000000000000" pitchFamily="50" charset="-128"/>
                        </a:rPr>
                        <a:t>００</a:t>
                      </a:r>
                      <a:r>
                        <a:rPr lang="ja-JP" sz="2000" kern="100" dirty="0">
                          <a:effectLst/>
                          <a:latin typeface="HGPｺﾞｼｯｸE" panose="020B0900000000000000" pitchFamily="50" charset="-128"/>
                          <a:ea typeface="HGPｺﾞｼｯｸE" panose="020B0900000000000000" pitchFamily="50" charset="-128"/>
                        </a:rPr>
                        <a:t>年代</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ja-JP" sz="2000" kern="100">
                          <a:effectLst/>
                          <a:latin typeface="HGPｺﾞｼｯｸE" panose="020B0900000000000000" pitchFamily="50" charset="-128"/>
                          <a:ea typeface="HGPｺﾞｼｯｸE" panose="020B0900000000000000" pitchFamily="50" charset="-128"/>
                        </a:rPr>
                        <a:t>備考</a:t>
                      </a:r>
                      <a:endParaRPr lang="ja-JP" sz="200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57011772"/>
                  </a:ext>
                </a:extLst>
              </a:tr>
              <a:tr h="578830">
                <a:tc>
                  <a:txBody>
                    <a:bodyPr/>
                    <a:lstStyle/>
                    <a:p>
                      <a:pPr marL="63500" indent="-63500" algn="ctr"/>
                      <a:r>
                        <a:rPr lang="ja-JP" sz="2000" kern="100" dirty="0">
                          <a:effectLst/>
                          <a:latin typeface="HGPｺﾞｼｯｸE" panose="020B0900000000000000" pitchFamily="50" charset="-128"/>
                          <a:ea typeface="HGPｺﾞｼｯｸE" panose="020B0900000000000000" pitchFamily="50" charset="-128"/>
                        </a:rPr>
                        <a:t>有用海藻</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ja-JP" sz="2000" kern="100" dirty="0">
                          <a:effectLst/>
                          <a:latin typeface="HGPｺﾞｼｯｸE" panose="020B0900000000000000" pitchFamily="50" charset="-128"/>
                          <a:ea typeface="HGPｺﾞｼｯｸE" panose="020B0900000000000000" pitchFamily="50" charset="-128"/>
                        </a:rPr>
                        <a:t>〇</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ja-JP" sz="2000" kern="100">
                          <a:effectLst/>
                          <a:latin typeface="HGPｺﾞｼｯｸE" panose="020B0900000000000000" pitchFamily="50" charset="-128"/>
                          <a:ea typeface="HGPｺﾞｼｯｸE" panose="020B0900000000000000" pitchFamily="50" charset="-128"/>
                        </a:rPr>
                        <a:t>×</a:t>
                      </a:r>
                      <a:endParaRPr lang="ja-JP" sz="200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ja-JP" sz="2000" kern="100" dirty="0">
                          <a:effectLst/>
                          <a:latin typeface="HGPｺﾞｼｯｸE" panose="020B0900000000000000" pitchFamily="50" charset="-128"/>
                          <a:ea typeface="HGPｺﾞｼｯｸE" panose="020B0900000000000000" pitchFamily="50" charset="-128"/>
                        </a:rPr>
                        <a:t>資源</a:t>
                      </a:r>
                      <a:r>
                        <a:rPr lang="ja-JP" altLang="en-US" sz="2000" kern="100" dirty="0">
                          <a:effectLst/>
                          <a:latin typeface="HGPｺﾞｼｯｸE" panose="020B0900000000000000" pitchFamily="50" charset="-128"/>
                          <a:ea typeface="HGPｺﾞｼｯｸE" panose="020B0900000000000000" pitchFamily="50" charset="-128"/>
                        </a:rPr>
                        <a:t>枯渇／代替品の登場</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29067635"/>
                  </a:ext>
                </a:extLst>
              </a:tr>
              <a:tr h="578830">
                <a:tc>
                  <a:txBody>
                    <a:bodyPr/>
                    <a:lstStyle/>
                    <a:p>
                      <a:pPr marL="63500" indent="-63500" algn="ctr"/>
                      <a:r>
                        <a:rPr lang="ja-JP" sz="2000" kern="100" dirty="0">
                          <a:effectLst/>
                          <a:latin typeface="HGPｺﾞｼｯｸE" panose="020B0900000000000000" pitchFamily="50" charset="-128"/>
                          <a:ea typeface="HGPｺﾞｼｯｸE" panose="020B0900000000000000" pitchFamily="50" charset="-128"/>
                        </a:rPr>
                        <a:t>ウミガメの卵</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ja-JP" sz="2000" kern="100">
                          <a:effectLst/>
                          <a:latin typeface="HGPｺﾞｼｯｸE" panose="020B0900000000000000" pitchFamily="50" charset="-128"/>
                          <a:ea typeface="HGPｺﾞｼｯｸE" panose="020B0900000000000000" pitchFamily="50" charset="-128"/>
                        </a:rPr>
                        <a:t>〇</a:t>
                      </a:r>
                      <a:endParaRPr lang="ja-JP" sz="200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ja-JP" sz="2000" kern="100">
                          <a:effectLst/>
                          <a:latin typeface="HGPｺﾞｼｯｸE" panose="020B0900000000000000" pitchFamily="50" charset="-128"/>
                          <a:ea typeface="HGPｺﾞｼｯｸE" panose="020B0900000000000000" pitchFamily="50" charset="-128"/>
                        </a:rPr>
                        <a:t>△</a:t>
                      </a:r>
                      <a:endParaRPr lang="ja-JP" sz="200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ctr"/>
                      <a:r>
                        <a:rPr lang="ja-JP" sz="2000" kern="100">
                          <a:effectLst/>
                          <a:latin typeface="HGPｺﾞｼｯｸE" panose="020B0900000000000000" pitchFamily="50" charset="-128"/>
                          <a:ea typeface="HGPｺﾞｼｯｸE" panose="020B0900000000000000" pitchFamily="50" charset="-128"/>
                        </a:rPr>
                        <a:t>利用禁止</a:t>
                      </a:r>
                      <a:endParaRPr lang="ja-JP" sz="2000" kern="10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28350944"/>
                  </a:ext>
                </a:extLst>
              </a:tr>
              <a:tr h="956098">
                <a:tc>
                  <a:txBody>
                    <a:bodyPr/>
                    <a:lstStyle/>
                    <a:p>
                      <a:pPr marL="63500" indent="-63500" algn="ctr"/>
                      <a:r>
                        <a:rPr lang="ja-JP" sz="2000" kern="100" dirty="0">
                          <a:effectLst/>
                          <a:latin typeface="HGPｺﾞｼｯｸE" panose="020B0900000000000000" pitchFamily="50" charset="-128"/>
                          <a:ea typeface="HGPｺﾞｼｯｸE" panose="020B0900000000000000" pitchFamily="50" charset="-128"/>
                        </a:rPr>
                        <a:t>イソモン</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2865" marR="62865" marT="0" marB="0" anchor="ctr"/>
                </a:tc>
                <a:tc>
                  <a:txBody>
                    <a:bodyPr/>
                    <a:lstStyle/>
                    <a:p>
                      <a:pPr marL="63500" indent="-63500" algn="ctr"/>
                      <a:r>
                        <a:rPr lang="ja-JP" sz="2000" kern="100" dirty="0">
                          <a:effectLst/>
                          <a:latin typeface="HGPｺﾞｼｯｸE" panose="020B0900000000000000" pitchFamily="50" charset="-128"/>
                          <a:ea typeface="HGPｺﾞｼｯｸE" panose="020B0900000000000000" pitchFamily="50" charset="-128"/>
                        </a:rPr>
                        <a:t>〇</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2865" marR="62865" marT="0" marB="0" anchor="ctr"/>
                </a:tc>
                <a:tc>
                  <a:txBody>
                    <a:bodyPr/>
                    <a:lstStyle/>
                    <a:p>
                      <a:pPr marL="63500" indent="-63500" algn="ctr"/>
                      <a:r>
                        <a:rPr lang="ja-JP" altLang="en-US"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2865" marR="62865" marT="0" marB="0" anchor="ctr"/>
                </a:tc>
                <a:tc>
                  <a:txBody>
                    <a:bodyPr/>
                    <a:lstStyle/>
                    <a:p>
                      <a:pPr marL="63500" indent="-63500" algn="ctr"/>
                      <a:r>
                        <a:rPr lang="ja-JP" sz="2000" kern="100" dirty="0">
                          <a:effectLst/>
                          <a:latin typeface="HGPｺﾞｼｯｸE" panose="020B0900000000000000" pitchFamily="50" charset="-128"/>
                          <a:ea typeface="HGPｺﾞｼｯｸE" panose="020B0900000000000000" pitchFamily="50" charset="-128"/>
                        </a:rPr>
                        <a:t>コモンズの悲劇</a:t>
                      </a:r>
                      <a:endParaRPr 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878915088"/>
                  </a:ext>
                </a:extLst>
              </a:tr>
            </a:tbl>
          </a:graphicData>
        </a:graphic>
      </p:graphicFrame>
      <p:sp>
        <p:nvSpPr>
          <p:cNvPr id="5" name="Rectangle 1">
            <a:extLst>
              <a:ext uri="{FF2B5EF4-FFF2-40B4-BE49-F238E27FC236}">
                <a16:creationId xmlns:a16="http://schemas.microsoft.com/office/drawing/2014/main" id="{0941BC82-02B6-5A6F-245C-49E165903F79}"/>
              </a:ext>
            </a:extLst>
          </p:cNvPr>
          <p:cNvSpPr>
            <a:spLocks noChangeArrowheads="1"/>
          </p:cNvSpPr>
          <p:nvPr/>
        </p:nvSpPr>
        <p:spPr bwMode="auto">
          <a:xfrm>
            <a:off x="-1919799" y="0"/>
            <a:ext cx="1570813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2390292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BFA1CB-F0F9-9811-E999-A6F821FAED4D}"/>
              </a:ext>
            </a:extLst>
          </p:cNvPr>
          <p:cNvSpPr>
            <a:spLocks noGrp="1"/>
          </p:cNvSpPr>
          <p:nvPr>
            <p:ph type="title"/>
          </p:nvPr>
        </p:nvSpPr>
        <p:spPr/>
        <p:txBody>
          <a:bodyPr/>
          <a:lstStyle/>
          <a:p>
            <a:r>
              <a:rPr kumimoji="1" lang="ja-JP" altLang="en-US" dirty="0">
                <a:latin typeface="HGPｺﾞｼｯｸE" panose="020B0900000000000000" pitchFamily="50" charset="-128"/>
                <a:ea typeface="HGPｺﾞｼｯｸE" panose="020B0900000000000000" pitchFamily="50" charset="-128"/>
              </a:rPr>
              <a:t>参考文献他</a:t>
            </a:r>
          </a:p>
        </p:txBody>
      </p:sp>
      <p:sp>
        <p:nvSpPr>
          <p:cNvPr id="3" name="コンテンツ プレースホルダー 2">
            <a:extLst>
              <a:ext uri="{FF2B5EF4-FFF2-40B4-BE49-F238E27FC236}">
                <a16:creationId xmlns:a16="http://schemas.microsoft.com/office/drawing/2014/main" id="{4D730812-CB8B-A6A5-0F54-F9DA91665B18}"/>
              </a:ext>
            </a:extLst>
          </p:cNvPr>
          <p:cNvSpPr>
            <a:spLocks noGrp="1"/>
          </p:cNvSpPr>
          <p:nvPr>
            <p:ph idx="1"/>
          </p:nvPr>
        </p:nvSpPr>
        <p:spPr/>
        <p:txBody>
          <a:bodyPr>
            <a:normAutofit lnSpcReduction="10000"/>
          </a:bodyPr>
          <a:lstStyle/>
          <a:p>
            <a:pPr marL="0" indent="0">
              <a:buNone/>
            </a:pPr>
            <a:r>
              <a:rPr lang="ja-JP" altLang="en-US" sz="2000" dirty="0">
                <a:latin typeface="HGPｺﾞｼｯｸE" panose="020B0900000000000000" pitchFamily="50" charset="-128"/>
                <a:ea typeface="HGPｺﾞｼｯｸE" panose="020B0900000000000000" pitchFamily="50" charset="-128"/>
              </a:rPr>
              <a:t>主要参考文献</a:t>
            </a:r>
            <a:endParaRPr lang="en-US" altLang="ja-JP" sz="2000" dirty="0">
              <a:latin typeface="HGPｺﾞｼｯｸE" panose="020B0900000000000000" pitchFamily="50" charset="-128"/>
              <a:ea typeface="HGPｺﾞｼｯｸE" panose="020B0900000000000000" pitchFamily="50" charset="-128"/>
            </a:endParaRPr>
          </a:p>
          <a:p>
            <a:pPr marL="0" indent="0">
              <a:buNone/>
            </a:pPr>
            <a:r>
              <a:rPr lang="en-US" altLang="ja-JP" sz="2000" dirty="0">
                <a:latin typeface="HGPｺﾞｼｯｸE" panose="020B0900000000000000" pitchFamily="50" charset="-128"/>
                <a:ea typeface="HGPｺﾞｼｯｸE" panose="020B0900000000000000" pitchFamily="50" charset="-128"/>
              </a:rPr>
              <a:t>Hardin, Garrett</a:t>
            </a:r>
            <a:r>
              <a:rPr lang="ja-JP" altLang="en-US" sz="2000" dirty="0">
                <a:latin typeface="HGPｺﾞｼｯｸE" panose="020B0900000000000000" pitchFamily="50" charset="-128"/>
                <a:ea typeface="HGPｺﾞｼｯｸE" panose="020B0900000000000000" pitchFamily="50" charset="-128"/>
              </a:rPr>
              <a:t>　</a:t>
            </a:r>
            <a:r>
              <a:rPr lang="en-US" altLang="ja-JP" sz="2000" dirty="0">
                <a:latin typeface="HGPｺﾞｼｯｸE" panose="020B0900000000000000" pitchFamily="50" charset="-128"/>
                <a:ea typeface="HGPｺﾞｼｯｸE" panose="020B0900000000000000" pitchFamily="50" charset="-128"/>
              </a:rPr>
              <a:t> The Tragedy of the Commons, </a:t>
            </a:r>
            <a:r>
              <a:rPr lang="en-US" altLang="ja-JP" sz="2000" i="1" dirty="0">
                <a:latin typeface="HGPｺﾞｼｯｸE" panose="020B0900000000000000" pitchFamily="50" charset="-128"/>
                <a:ea typeface="HGPｺﾞｼｯｸE" panose="020B0900000000000000" pitchFamily="50" charset="-128"/>
              </a:rPr>
              <a:t>Science</a:t>
            </a:r>
            <a:r>
              <a:rPr lang="en-US" altLang="ja-JP" sz="2000" dirty="0">
                <a:latin typeface="HGPｺﾞｼｯｸE" panose="020B0900000000000000" pitchFamily="50" charset="-128"/>
                <a:ea typeface="HGPｺﾞｼｯｸE" panose="020B0900000000000000" pitchFamily="50" charset="-128"/>
              </a:rPr>
              <a:t>, New Series, Vol. 162, No. 3859 (1968), </a:t>
            </a:r>
          </a:p>
          <a:p>
            <a:pPr marL="0" indent="0">
              <a:buNone/>
            </a:pPr>
            <a:r>
              <a:rPr lang="ja-JP" altLang="en-US" sz="2000" dirty="0">
                <a:latin typeface="HGPｺﾞｼｯｸE" panose="020B0900000000000000" pitchFamily="50" charset="-128"/>
                <a:ea typeface="HGPｺﾞｼｯｸE" panose="020B0900000000000000" pitchFamily="50" charset="-128"/>
              </a:rPr>
              <a:t>　</a:t>
            </a:r>
            <a:r>
              <a:rPr lang="en-US" altLang="ja-JP" sz="2000" dirty="0">
                <a:latin typeface="HGPｺﾞｼｯｸE" panose="020B0900000000000000" pitchFamily="50" charset="-128"/>
                <a:ea typeface="HGPｺﾞｼｯｸE" panose="020B0900000000000000" pitchFamily="50" charset="-128"/>
              </a:rPr>
              <a:t>pp.1243-1248.</a:t>
            </a:r>
          </a:p>
          <a:p>
            <a:pPr marL="0" indent="0">
              <a:buNone/>
            </a:pPr>
            <a:r>
              <a:rPr lang="ja-JP" altLang="en-US" sz="2000" dirty="0">
                <a:latin typeface="HGPｺﾞｼｯｸE" panose="020B0900000000000000" pitchFamily="50" charset="-128"/>
                <a:ea typeface="HGPｺﾞｼｯｸE" panose="020B0900000000000000" pitchFamily="50" charset="-128"/>
              </a:rPr>
              <a:t>オストロノム、エリノア　</a:t>
            </a:r>
            <a:r>
              <a:rPr lang="en-US" altLang="ja-JP" sz="2000" b="1" i="0" dirty="0">
                <a:solidFill>
                  <a:srgbClr val="0F1111"/>
                </a:solidFill>
                <a:effectLst/>
                <a:latin typeface="HGPｺﾞｼｯｸE" panose="020B0900000000000000" pitchFamily="50" charset="-128"/>
                <a:ea typeface="HGPｺﾞｼｯｸE" panose="020B0900000000000000" pitchFamily="50" charset="-128"/>
              </a:rPr>
              <a:t>『</a:t>
            </a:r>
            <a:r>
              <a:rPr lang="ja-JP" altLang="en-US" sz="2000" b="1" i="0" dirty="0">
                <a:solidFill>
                  <a:srgbClr val="0F1111"/>
                </a:solidFill>
                <a:effectLst/>
                <a:latin typeface="HGPｺﾞｼｯｸE" panose="020B0900000000000000" pitchFamily="50" charset="-128"/>
                <a:ea typeface="HGPｺﾞｼｯｸE" panose="020B0900000000000000" pitchFamily="50" charset="-128"/>
              </a:rPr>
              <a:t>コモンズのガバナンス</a:t>
            </a:r>
            <a:r>
              <a:rPr lang="en-US" altLang="ja-JP" sz="2000" b="1" i="0" dirty="0">
                <a:solidFill>
                  <a:srgbClr val="0F1111"/>
                </a:solidFill>
                <a:effectLst/>
                <a:latin typeface="HGPｺﾞｼｯｸE" panose="020B0900000000000000" pitchFamily="50" charset="-128"/>
                <a:ea typeface="HGPｺﾞｼｯｸE" panose="020B0900000000000000" pitchFamily="50" charset="-128"/>
              </a:rPr>
              <a:t>―</a:t>
            </a:r>
            <a:r>
              <a:rPr lang="ja-JP" altLang="en-US" sz="2000" b="1" i="0" dirty="0">
                <a:solidFill>
                  <a:srgbClr val="0F1111"/>
                </a:solidFill>
                <a:effectLst/>
                <a:latin typeface="HGPｺﾞｼｯｸE" panose="020B0900000000000000" pitchFamily="50" charset="-128"/>
                <a:ea typeface="HGPｺﾞｼｯｸE" panose="020B0900000000000000" pitchFamily="50" charset="-128"/>
              </a:rPr>
              <a:t>人びとの協働と制度の進化</a:t>
            </a:r>
            <a:r>
              <a:rPr lang="en-US" altLang="ja-JP" sz="2000" b="1" dirty="0">
                <a:solidFill>
                  <a:srgbClr val="0F1111"/>
                </a:solidFill>
                <a:latin typeface="HGPｺﾞｼｯｸE" panose="020B0900000000000000" pitchFamily="50" charset="-128"/>
                <a:ea typeface="HGPｺﾞｼｯｸE" panose="020B0900000000000000" pitchFamily="50" charset="-128"/>
              </a:rPr>
              <a:t>』</a:t>
            </a:r>
            <a:r>
              <a:rPr lang="ja-JP" altLang="en-US" sz="2000" b="1" dirty="0">
                <a:solidFill>
                  <a:srgbClr val="0F1111"/>
                </a:solidFill>
                <a:latin typeface="HGPｺﾞｼｯｸE" panose="020B0900000000000000" pitchFamily="50" charset="-128"/>
                <a:ea typeface="HGPｺﾞｼｯｸE" panose="020B0900000000000000" pitchFamily="50" charset="-128"/>
              </a:rPr>
              <a:t>（</a:t>
            </a:r>
            <a:r>
              <a:rPr lang="en-US" altLang="ja-JP" sz="2000" b="1" i="0" dirty="0">
                <a:solidFill>
                  <a:srgbClr val="0F1111"/>
                </a:solidFill>
                <a:effectLst/>
                <a:latin typeface="HGPｺﾞｼｯｸE" panose="020B0900000000000000" pitchFamily="50" charset="-128"/>
                <a:ea typeface="HGPｺﾞｼｯｸE" panose="020B0900000000000000" pitchFamily="50" charset="-128"/>
              </a:rPr>
              <a:t>2022</a:t>
            </a:r>
            <a:r>
              <a:rPr lang="ja-JP" altLang="en-US" sz="2000" b="1" i="0" dirty="0">
                <a:solidFill>
                  <a:srgbClr val="0F1111"/>
                </a:solidFill>
                <a:effectLst/>
                <a:latin typeface="HGPｺﾞｼｯｸE" panose="020B0900000000000000" pitchFamily="50" charset="-128"/>
                <a:ea typeface="HGPｺﾞｼｯｸE" panose="020B0900000000000000" pitchFamily="50" charset="-128"/>
              </a:rPr>
              <a:t>年、</a:t>
            </a:r>
            <a:endParaRPr lang="en-US" altLang="ja-JP" sz="2000" b="1" i="0" dirty="0">
              <a:solidFill>
                <a:srgbClr val="0F1111"/>
              </a:solidFill>
              <a:effectLst/>
              <a:latin typeface="HGPｺﾞｼｯｸE" panose="020B0900000000000000" pitchFamily="50" charset="-128"/>
              <a:ea typeface="HGPｺﾞｼｯｸE" panose="020B0900000000000000" pitchFamily="50" charset="-128"/>
            </a:endParaRPr>
          </a:p>
          <a:p>
            <a:pPr marL="0" indent="0">
              <a:buNone/>
            </a:pPr>
            <a:r>
              <a:rPr lang="ja-JP" altLang="en-US" sz="2000" b="1" i="0" dirty="0">
                <a:solidFill>
                  <a:srgbClr val="0F1111"/>
                </a:solidFill>
                <a:effectLst/>
                <a:latin typeface="HGPｺﾞｼｯｸE" panose="020B0900000000000000" pitchFamily="50" charset="-128"/>
                <a:ea typeface="HGPｺﾞｼｯｸE" panose="020B0900000000000000" pitchFamily="50" charset="-128"/>
              </a:rPr>
              <a:t>　晃洋書房、</a:t>
            </a:r>
            <a:r>
              <a:rPr lang="ja-JP" altLang="en-US" sz="2000" b="1" dirty="0">
                <a:solidFill>
                  <a:srgbClr val="0F1111"/>
                </a:solidFill>
                <a:latin typeface="HGPｺﾞｼｯｸE" panose="020B0900000000000000" pitchFamily="50" charset="-128"/>
                <a:ea typeface="HGPｺﾞｼｯｸE" panose="020B0900000000000000" pitchFamily="50" charset="-128"/>
              </a:rPr>
              <a:t>　</a:t>
            </a:r>
            <a:r>
              <a:rPr lang="ja-JP" altLang="en-US" sz="2000" b="1" i="0" dirty="0">
                <a:solidFill>
                  <a:srgbClr val="0F1111"/>
                </a:solidFill>
                <a:effectLst/>
                <a:latin typeface="HGPｺﾞｼｯｸE" panose="020B0900000000000000" pitchFamily="50" charset="-128"/>
                <a:ea typeface="HGPｺﾞｼｯｸE" panose="020B0900000000000000" pitchFamily="50" charset="-128"/>
              </a:rPr>
              <a:t>原著</a:t>
            </a:r>
            <a:r>
              <a:rPr lang="en-US" altLang="ja-JP" sz="2000" b="1" i="0" dirty="0">
                <a:solidFill>
                  <a:srgbClr val="0F1111"/>
                </a:solidFill>
                <a:effectLst/>
                <a:latin typeface="HGPｺﾞｼｯｸE" panose="020B0900000000000000" pitchFamily="50" charset="-128"/>
                <a:ea typeface="HGPｺﾞｼｯｸE" panose="020B0900000000000000" pitchFamily="50" charset="-128"/>
              </a:rPr>
              <a:t>1990</a:t>
            </a:r>
            <a:r>
              <a:rPr lang="ja-JP" altLang="en-US" sz="2000" b="1" i="0" dirty="0">
                <a:solidFill>
                  <a:srgbClr val="0F1111"/>
                </a:solidFill>
                <a:effectLst/>
                <a:latin typeface="HGPｺﾞｼｯｸE" panose="020B0900000000000000" pitchFamily="50" charset="-128"/>
                <a:ea typeface="HGPｺﾞｼｯｸE" panose="020B0900000000000000" pitchFamily="50" charset="-128"/>
              </a:rPr>
              <a:t>年）</a:t>
            </a:r>
            <a:endParaRPr lang="en-US" altLang="ja-JP" sz="2000" b="1" i="0" dirty="0">
              <a:solidFill>
                <a:srgbClr val="0F1111"/>
              </a:solidFill>
              <a:effectLst/>
              <a:latin typeface="HGPｺﾞｼｯｸE" panose="020B0900000000000000" pitchFamily="50" charset="-128"/>
              <a:ea typeface="HGPｺﾞｼｯｸE" panose="020B0900000000000000" pitchFamily="50" charset="-128"/>
            </a:endParaRPr>
          </a:p>
          <a:p>
            <a:pPr marL="0" indent="0">
              <a:buNone/>
            </a:pPr>
            <a:r>
              <a:rPr lang="ja-JP" altLang="en-US" sz="2000" b="1" dirty="0">
                <a:solidFill>
                  <a:srgbClr val="0F1111"/>
                </a:solidFill>
                <a:latin typeface="HGPｺﾞｼｯｸE" panose="020B0900000000000000" pitchFamily="50" charset="-128"/>
                <a:ea typeface="HGPｺﾞｼｯｸE" panose="020B0900000000000000" pitchFamily="50" charset="-128"/>
              </a:rPr>
              <a:t>大牟田一美　　</a:t>
            </a:r>
            <a:r>
              <a:rPr lang="en-US" altLang="ja-JP" sz="2000" dirty="0">
                <a:latin typeface="HGPｺﾞｼｯｸE" panose="020B0900000000000000" pitchFamily="50" charset="-128"/>
                <a:ea typeface="HGPｺﾞｼｯｸE" panose="020B0900000000000000" pitchFamily="50" charset="-128"/>
              </a:rPr>
              <a:t>『</a:t>
            </a:r>
            <a:r>
              <a:rPr lang="ja-JP" altLang="en-US" sz="2000" dirty="0">
                <a:latin typeface="HGPｺﾞｼｯｸE" panose="020B0900000000000000" pitchFamily="50" charset="-128"/>
                <a:ea typeface="HGPｺﾞｼｯｸE" panose="020B0900000000000000" pitchFamily="50" charset="-128"/>
              </a:rPr>
              <a:t>屋久島ウミガメの足あと</a:t>
            </a:r>
            <a:r>
              <a:rPr lang="en-US" altLang="ja-JP" sz="2000" dirty="0">
                <a:latin typeface="HGPｺﾞｼｯｸE" panose="020B0900000000000000" pitchFamily="50" charset="-128"/>
                <a:ea typeface="HGPｺﾞｼｯｸE" panose="020B0900000000000000" pitchFamily="50" charset="-128"/>
              </a:rPr>
              <a:t>』</a:t>
            </a:r>
            <a:r>
              <a:rPr lang="ja-JP" altLang="en-US" sz="2000" dirty="0">
                <a:latin typeface="HGPｺﾞｼｯｸE" panose="020B0900000000000000" pitchFamily="50" charset="-128"/>
                <a:ea typeface="HGPｺﾞｼｯｸE" panose="020B0900000000000000" pitchFamily="50" charset="-128"/>
              </a:rPr>
              <a:t>（海洋工学研究所、１９９７年） </a:t>
            </a:r>
            <a:endParaRPr lang="en-US" altLang="ja-JP" sz="2000" dirty="0">
              <a:latin typeface="HGPｺﾞｼｯｸE" panose="020B0900000000000000" pitchFamily="50" charset="-128"/>
              <a:ea typeface="HGPｺﾞｼｯｸE" panose="020B0900000000000000" pitchFamily="50" charset="-128"/>
            </a:endParaRPr>
          </a:p>
          <a:p>
            <a:pPr marL="0" indent="0">
              <a:buNone/>
            </a:pPr>
            <a:r>
              <a:rPr lang="ja-JP" altLang="en-US" sz="2000" dirty="0">
                <a:latin typeface="HGPｺﾞｼｯｸE" panose="020B0900000000000000" pitchFamily="50" charset="-128"/>
                <a:ea typeface="HGPｺﾞｼｯｸE" panose="020B0900000000000000" pitchFamily="50" charset="-128"/>
              </a:rPr>
              <a:t>中島成久　「屋久島前岳部の委託林</a:t>
            </a:r>
            <a:r>
              <a:rPr lang="en-US" altLang="ja-JP" sz="2000" dirty="0">
                <a:latin typeface="HGPｺﾞｼｯｸE" panose="020B0900000000000000" pitchFamily="50" charset="-128"/>
                <a:ea typeface="HGPｺﾞｼｯｸE" panose="020B0900000000000000" pitchFamily="50" charset="-128"/>
              </a:rPr>
              <a:t>――</a:t>
            </a:r>
            <a:r>
              <a:rPr lang="ja-JP" altLang="en-US" sz="2000" dirty="0">
                <a:latin typeface="HGPｺﾞｼｯｸE" panose="020B0900000000000000" pitchFamily="50" charset="-128"/>
                <a:ea typeface="HGPｺﾞｼｯｸE" panose="020B0900000000000000" pitchFamily="50" charset="-128"/>
              </a:rPr>
              <a:t>その資源利用の変遷」</a:t>
            </a:r>
            <a:r>
              <a:rPr lang="en-US" altLang="ja-JP" sz="2000" dirty="0">
                <a:latin typeface="HGPｺﾞｼｯｸE" panose="020B0900000000000000" pitchFamily="50" charset="-128"/>
                <a:ea typeface="HGPｺﾞｼｯｸE" panose="020B0900000000000000" pitchFamily="50" charset="-128"/>
              </a:rPr>
              <a:t>『</a:t>
            </a:r>
            <a:r>
              <a:rPr lang="ja-JP" altLang="en-US" sz="2000" dirty="0">
                <a:latin typeface="HGPｺﾞｼｯｸE" panose="020B0900000000000000" pitchFamily="50" charset="-128"/>
                <a:ea typeface="HGPｺﾞｼｯｸE" panose="020B0900000000000000" pitchFamily="50" charset="-128"/>
              </a:rPr>
              <a:t>屋久島学</a:t>
            </a:r>
            <a:r>
              <a:rPr lang="en-US" altLang="ja-JP" sz="2000" dirty="0">
                <a:latin typeface="HGPｺﾞｼｯｸE" panose="020B0900000000000000" pitchFamily="50" charset="-128"/>
                <a:ea typeface="HGPｺﾞｼｯｸE" panose="020B0900000000000000" pitchFamily="50" charset="-128"/>
              </a:rPr>
              <a:t>』</a:t>
            </a:r>
            <a:r>
              <a:rPr lang="ja-JP" altLang="en-US" sz="2000" dirty="0">
                <a:latin typeface="HGPｺﾞｼｯｸE" panose="020B0900000000000000" pitchFamily="50" charset="-128"/>
                <a:ea typeface="HGPｺﾞｼｯｸE" panose="020B0900000000000000" pitchFamily="50" charset="-128"/>
              </a:rPr>
              <a:t>第</a:t>
            </a:r>
            <a:r>
              <a:rPr lang="en-US" altLang="ja-JP" sz="2000" dirty="0">
                <a:latin typeface="HGPｺﾞｼｯｸE" panose="020B0900000000000000" pitchFamily="50" charset="-128"/>
                <a:ea typeface="HGPｺﾞｼｯｸE" panose="020B0900000000000000" pitchFamily="50" charset="-128"/>
              </a:rPr>
              <a:t>9</a:t>
            </a:r>
            <a:r>
              <a:rPr lang="ja-JP" altLang="en-US" sz="2000" dirty="0">
                <a:latin typeface="HGPｺﾞｼｯｸE" panose="020B0900000000000000" pitchFamily="50" charset="-128"/>
                <a:ea typeface="HGPｺﾞｼｯｸE" panose="020B0900000000000000" pitchFamily="50" charset="-128"/>
              </a:rPr>
              <a:t>号、</a:t>
            </a:r>
            <a:endParaRPr lang="en-US" altLang="ja-JP" sz="2000" dirty="0">
              <a:latin typeface="HGPｺﾞｼｯｸE" panose="020B0900000000000000" pitchFamily="50" charset="-128"/>
              <a:ea typeface="HGPｺﾞｼｯｸE" panose="020B0900000000000000" pitchFamily="50" charset="-128"/>
            </a:endParaRPr>
          </a:p>
          <a:p>
            <a:pPr marL="0" indent="0">
              <a:buNone/>
            </a:pPr>
            <a:r>
              <a:rPr lang="ja-JP" altLang="en-US" sz="2000" dirty="0">
                <a:latin typeface="HGPｺﾞｼｯｸE" panose="020B0900000000000000" pitchFamily="50" charset="-128"/>
                <a:ea typeface="HGPｺﾞｼｯｸE" panose="020B0900000000000000" pitchFamily="50" charset="-128"/>
              </a:rPr>
              <a:t>　１４５－１７１ページ、</a:t>
            </a:r>
            <a:r>
              <a:rPr lang="en-US" altLang="ja-JP" sz="2000" dirty="0">
                <a:latin typeface="HGPｺﾞｼｯｸE" panose="020B0900000000000000" pitchFamily="50" charset="-128"/>
                <a:ea typeface="HGPｺﾞｼｯｸE" panose="020B0900000000000000" pitchFamily="50" charset="-128"/>
              </a:rPr>
              <a:t>2022</a:t>
            </a:r>
            <a:r>
              <a:rPr lang="ja-JP" altLang="en-US" sz="2000" dirty="0">
                <a:latin typeface="HGPｺﾞｼｯｸE" panose="020B0900000000000000" pitchFamily="50" charset="-128"/>
                <a:ea typeface="HGPｺﾞｼｯｸE" panose="020B0900000000000000" pitchFamily="50" charset="-128"/>
              </a:rPr>
              <a:t>年</a:t>
            </a:r>
            <a:endParaRPr lang="en-US" altLang="ja-JP" sz="2000" dirty="0">
              <a:latin typeface="HGPｺﾞｼｯｸE" panose="020B0900000000000000" pitchFamily="50" charset="-128"/>
              <a:ea typeface="HGPｺﾞｼｯｸE" panose="020B0900000000000000" pitchFamily="50" charset="-128"/>
            </a:endParaRPr>
          </a:p>
          <a:p>
            <a:pPr marL="0" indent="0">
              <a:buNone/>
            </a:pPr>
            <a:r>
              <a:rPr lang="ja-JP" altLang="en-US" sz="2000" dirty="0">
                <a:latin typeface="HGPｺﾞｼｯｸE" panose="020B0900000000000000" pitchFamily="50" charset="-128"/>
                <a:ea typeface="HGPｺﾞｼｯｸE" panose="020B0900000000000000" pitchFamily="50" charset="-128"/>
              </a:rPr>
              <a:t>付記</a:t>
            </a:r>
            <a:endParaRPr lang="en-US" altLang="ja-JP" sz="2000" dirty="0">
              <a:latin typeface="HGPｺﾞｼｯｸE" panose="020B0900000000000000" pitchFamily="50" charset="-128"/>
              <a:ea typeface="HGPｺﾞｼｯｸE" panose="020B0900000000000000" pitchFamily="50" charset="-128"/>
            </a:endParaRPr>
          </a:p>
          <a:p>
            <a:pPr marL="0" indent="0">
              <a:buNone/>
            </a:pPr>
            <a:r>
              <a:rPr kumimoji="1" lang="ja-JP" altLang="en-US" sz="2000" dirty="0">
                <a:latin typeface="HGPｺﾞｼｯｸE" panose="020B0900000000000000" pitchFamily="50" charset="-128"/>
                <a:ea typeface="HGPｺﾞｼｯｸE" panose="020B0900000000000000" pitchFamily="50" charset="-128"/>
              </a:rPr>
              <a:t>　本発表は文科省科研費基盤研究</a:t>
            </a:r>
            <a:r>
              <a:rPr kumimoji="1" lang="en-US" altLang="ja-JP" sz="2000" dirty="0">
                <a:latin typeface="HGPｺﾞｼｯｸE" panose="020B0900000000000000" pitchFamily="50" charset="-128"/>
                <a:ea typeface="HGPｺﾞｼｯｸE" panose="020B0900000000000000" pitchFamily="50" charset="-128"/>
              </a:rPr>
              <a:t>C</a:t>
            </a:r>
            <a:r>
              <a:rPr kumimoji="1" lang="ja-JP" altLang="en-US" sz="2000" dirty="0">
                <a:latin typeface="HGPｺﾞｼｯｸE" panose="020B0900000000000000" pitchFamily="50" charset="-128"/>
                <a:ea typeface="HGPｺﾞｼｯｸE" panose="020B0900000000000000" pitchFamily="50" charset="-128"/>
              </a:rPr>
              <a:t>「屋久島における海のコモンズの現状とその資源の持続的利用への課題」（</a:t>
            </a:r>
            <a:r>
              <a:rPr lang="ja-JP" altLang="en-US" sz="2000" dirty="0">
                <a:latin typeface="HGPｺﾞｼｯｸE" panose="020B0900000000000000" pitchFamily="50" charset="-128"/>
                <a:ea typeface="HGPｺﾞｼｯｸE" panose="020B0900000000000000" pitchFamily="50" charset="-128"/>
              </a:rPr>
              <a:t>研究代表者中島成久、</a:t>
            </a:r>
            <a:r>
              <a:rPr kumimoji="1" lang="en-US" altLang="ja-JP" sz="2000" dirty="0">
                <a:latin typeface="HGPｺﾞｼｯｸE" panose="020B0900000000000000" pitchFamily="50" charset="-128"/>
                <a:ea typeface="HGPｺﾞｼｯｸE" panose="020B0900000000000000" pitchFamily="50" charset="-128"/>
              </a:rPr>
              <a:t>2023</a:t>
            </a:r>
            <a:r>
              <a:rPr kumimoji="1" lang="ja-JP" altLang="en-US" sz="2000" dirty="0">
                <a:latin typeface="HGPｺﾞｼｯｸE" panose="020B0900000000000000" pitchFamily="50" charset="-128"/>
                <a:ea typeface="HGPｺﾞｼｯｸE" panose="020B0900000000000000" pitchFamily="50" charset="-128"/>
              </a:rPr>
              <a:t>～</a:t>
            </a:r>
            <a:r>
              <a:rPr kumimoji="1" lang="en-US" altLang="ja-JP" sz="2000" dirty="0">
                <a:latin typeface="HGPｺﾞｼｯｸE" panose="020B0900000000000000" pitchFamily="50" charset="-128"/>
                <a:ea typeface="HGPｺﾞｼｯｸE" panose="020B0900000000000000" pitchFamily="50" charset="-128"/>
              </a:rPr>
              <a:t>2026</a:t>
            </a:r>
            <a:r>
              <a:rPr kumimoji="1" lang="ja-JP" altLang="en-US" sz="2000" dirty="0">
                <a:latin typeface="HGPｺﾞｼｯｸE" panose="020B0900000000000000" pitchFamily="50" charset="-128"/>
                <a:ea typeface="HGPｺﾞｼｯｸE" panose="020B0900000000000000" pitchFamily="50" charset="-128"/>
              </a:rPr>
              <a:t>、課題番号２３</a:t>
            </a:r>
            <a:r>
              <a:rPr kumimoji="1" lang="en-US" altLang="ja-JP" sz="2000" dirty="0">
                <a:latin typeface="HGPｺﾞｼｯｸE" panose="020B0900000000000000" pitchFamily="50" charset="-128"/>
                <a:ea typeface="HGPｺﾞｼｯｸE" panose="020B0900000000000000" pitchFamily="50" charset="-128"/>
              </a:rPr>
              <a:t>K</a:t>
            </a:r>
            <a:r>
              <a:rPr kumimoji="1" lang="ja-JP" altLang="en-US" sz="2000" dirty="0">
                <a:latin typeface="HGPｺﾞｼｯｸE" panose="020B0900000000000000" pitchFamily="50" charset="-128"/>
                <a:ea typeface="HGPｺﾞｼｯｸE" panose="020B0900000000000000" pitchFamily="50" charset="-128"/>
              </a:rPr>
              <a:t>０１０１９）の研究成果の一部である。</a:t>
            </a:r>
            <a:endParaRPr lang="en-US" altLang="ja-JP" sz="2000" b="1" i="0" dirty="0">
              <a:solidFill>
                <a:srgbClr val="0F1111"/>
              </a:solidFill>
              <a:effectLst/>
              <a:latin typeface="HGPｺﾞｼｯｸE" panose="020B0900000000000000" pitchFamily="50" charset="-128"/>
              <a:ea typeface="HGPｺﾞｼｯｸE" panose="020B0900000000000000" pitchFamily="50" charset="-128"/>
            </a:endParaRPr>
          </a:p>
          <a:p>
            <a:pPr marL="0" indent="0">
              <a:buNone/>
            </a:pPr>
            <a:endParaRPr lang="en-US" altLang="ja-JP" sz="2000" dirty="0">
              <a:latin typeface="HGPｺﾞｼｯｸE" panose="020B0900000000000000" pitchFamily="50" charset="-128"/>
              <a:ea typeface="HGPｺﾞｼｯｸE" panose="020B0900000000000000" pitchFamily="50" charset="-128"/>
            </a:endParaRPr>
          </a:p>
          <a:p>
            <a:pPr marL="0" indent="0">
              <a:buNone/>
            </a:pPr>
            <a:endParaRPr kumimoji="1" lang="en-US" altLang="ja-JP" sz="2000" dirty="0">
              <a:latin typeface="HGPｺﾞｼｯｸE" panose="020B0900000000000000" pitchFamily="50" charset="-128"/>
              <a:ea typeface="HGPｺﾞｼｯｸE" panose="020B0900000000000000" pitchFamily="50" charset="-128"/>
            </a:endParaRPr>
          </a:p>
          <a:p>
            <a:pPr marL="0" indent="0">
              <a:buNone/>
            </a:pPr>
            <a:endParaRPr lang="en-US" altLang="ja-JP" sz="2000" dirty="0">
              <a:latin typeface="HGPｺﾞｼｯｸE" panose="020B0900000000000000" pitchFamily="50" charset="-128"/>
              <a:ea typeface="HGPｺﾞｼｯｸE" panose="020B0900000000000000" pitchFamily="50" charset="-128"/>
            </a:endParaRPr>
          </a:p>
          <a:p>
            <a:pPr marL="0" indent="0">
              <a:buNone/>
            </a:pPr>
            <a:endParaRPr kumimoji="1" lang="ja-JP" altLang="en-US" sz="20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66600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E5DA16-ADFD-FD94-5501-F414EA873411}"/>
              </a:ext>
            </a:extLst>
          </p:cNvPr>
          <p:cNvSpPr>
            <a:spLocks noGrp="1"/>
          </p:cNvSpPr>
          <p:nvPr>
            <p:ph type="title"/>
          </p:nvPr>
        </p:nvSpPr>
        <p:spPr>
          <a:xfrm>
            <a:off x="1113576" y="365126"/>
            <a:ext cx="10240224" cy="710640"/>
          </a:xfrm>
        </p:spPr>
        <p:txBody>
          <a:bodyPr/>
          <a:lstStyle/>
          <a:p>
            <a:r>
              <a:rPr kumimoji="1" lang="ja-JP" altLang="en-US" dirty="0">
                <a:latin typeface="HGSｺﾞｼｯｸE" panose="020B0900000000000000" pitchFamily="50" charset="-128"/>
                <a:ea typeface="HGSｺﾞｼｯｸE" panose="020B0900000000000000" pitchFamily="50" charset="-128"/>
              </a:rPr>
              <a:t>要旨</a:t>
            </a:r>
          </a:p>
        </p:txBody>
      </p:sp>
      <p:sp>
        <p:nvSpPr>
          <p:cNvPr id="3" name="コンテンツ プレースホルダー 2">
            <a:extLst>
              <a:ext uri="{FF2B5EF4-FFF2-40B4-BE49-F238E27FC236}">
                <a16:creationId xmlns:a16="http://schemas.microsoft.com/office/drawing/2014/main" id="{B8D940CD-5B71-4237-BC6F-F179B669F4BD}"/>
              </a:ext>
            </a:extLst>
          </p:cNvPr>
          <p:cNvSpPr>
            <a:spLocks noGrp="1"/>
          </p:cNvSpPr>
          <p:nvPr>
            <p:ph idx="1"/>
          </p:nvPr>
        </p:nvSpPr>
        <p:spPr>
          <a:xfrm>
            <a:off x="1113576" y="1385047"/>
            <a:ext cx="9551406" cy="5311588"/>
          </a:xfrm>
        </p:spPr>
        <p:txBody>
          <a:bodyPr>
            <a:noAutofit/>
          </a:bodyPr>
          <a:lstStyle/>
          <a:p>
            <a:pPr marL="0" indent="0" algn="just">
              <a:buNone/>
            </a:pPr>
            <a:r>
              <a:rPr lang="ja-JP" altLang="en-US" dirty="0">
                <a:latin typeface="HGSｺﾞｼｯｸE" panose="020B0900000000000000" pitchFamily="50" charset="-128"/>
                <a:ea typeface="HGSｺﾞｼｯｸE" panose="020B0900000000000000" pitchFamily="50" charset="-128"/>
              </a:rPr>
              <a:t>１．屋久島の海の共的資源の利用は林野入会権の延長上に</a:t>
            </a:r>
            <a:endParaRPr lang="en-US" altLang="ja-JP" dirty="0">
              <a:latin typeface="HGSｺﾞｼｯｸE" panose="020B0900000000000000" pitchFamily="50" charset="-128"/>
              <a:ea typeface="HGSｺﾞｼｯｸE" panose="020B0900000000000000" pitchFamily="50" charset="-128"/>
            </a:endParaRPr>
          </a:p>
          <a:p>
            <a:pPr marL="0" indent="0" algn="just">
              <a:buNone/>
            </a:pPr>
            <a:r>
              <a:rPr lang="ja-JP" altLang="en-US" dirty="0">
                <a:latin typeface="HGSｺﾞｼｯｸE" panose="020B0900000000000000" pitchFamily="50" charset="-128"/>
                <a:ea typeface="HGSｺﾞｼｯｸE" panose="020B0900000000000000" pitchFamily="50" charset="-128"/>
              </a:rPr>
              <a:t>あった。</a:t>
            </a:r>
            <a:endParaRPr lang="en-US" altLang="ja-JP" dirty="0">
              <a:latin typeface="HGSｺﾞｼｯｸE" panose="020B0900000000000000" pitchFamily="50" charset="-128"/>
              <a:ea typeface="HGSｺﾞｼｯｸE" panose="020B0900000000000000" pitchFamily="50" charset="-128"/>
            </a:endParaRPr>
          </a:p>
          <a:p>
            <a:pPr marL="0" indent="0" algn="just">
              <a:buNone/>
            </a:pPr>
            <a:endParaRPr lang="en-US" altLang="ja-JP" dirty="0">
              <a:latin typeface="HGSｺﾞｼｯｸE" panose="020B0900000000000000" pitchFamily="50" charset="-128"/>
              <a:ea typeface="HGSｺﾞｼｯｸE" panose="020B0900000000000000" pitchFamily="50" charset="-128"/>
            </a:endParaRPr>
          </a:p>
          <a:p>
            <a:pPr marL="0" indent="0" algn="just">
              <a:buNone/>
            </a:pPr>
            <a:r>
              <a:rPr lang="ja-JP" altLang="en-US" dirty="0">
                <a:latin typeface="HGSｺﾞｼｯｸE" panose="020B0900000000000000" pitchFamily="50" charset="-128"/>
                <a:ea typeface="HGSｺﾞｼｯｸE" panose="020B0900000000000000" pitchFamily="50" charset="-128"/>
              </a:rPr>
              <a:t>２．永田の浜／磯ではウミガメの卵、イワノリの入札制度が</a:t>
            </a:r>
            <a:r>
              <a:rPr lang="en-US" altLang="ja-JP" dirty="0">
                <a:latin typeface="HGSｺﾞｼｯｸE" panose="020B0900000000000000" pitchFamily="50" charset="-128"/>
                <a:ea typeface="HGSｺﾞｼｯｸE" panose="020B0900000000000000" pitchFamily="50" charset="-128"/>
              </a:rPr>
              <a:t>1960</a:t>
            </a:r>
            <a:r>
              <a:rPr lang="ja-JP" altLang="en-US" dirty="0">
                <a:latin typeface="HGSｺﾞｼｯｸE" panose="020B0900000000000000" pitchFamily="50" charset="-128"/>
                <a:ea typeface="HGSｺﾞｼｯｸE" panose="020B0900000000000000" pitchFamily="50" charset="-128"/>
              </a:rPr>
              <a:t>年代末まで存在し、資源の持続的利用が見られた。</a:t>
            </a:r>
            <a:endParaRPr lang="en-US" altLang="ja-JP" dirty="0">
              <a:latin typeface="HGSｺﾞｼｯｸE" panose="020B0900000000000000" pitchFamily="50" charset="-128"/>
              <a:ea typeface="HGSｺﾞｼｯｸE" panose="020B0900000000000000" pitchFamily="50" charset="-128"/>
            </a:endParaRPr>
          </a:p>
          <a:p>
            <a:pPr marL="0" indent="0">
              <a:buNone/>
            </a:pPr>
            <a:endParaRPr lang="en-US" altLang="ja-JP" dirty="0">
              <a:latin typeface="HGSｺﾞｼｯｸE" panose="020B0900000000000000" pitchFamily="50" charset="-128"/>
              <a:ea typeface="HGSｺﾞｼｯｸE" panose="020B0900000000000000" pitchFamily="50" charset="-128"/>
            </a:endParaRPr>
          </a:p>
          <a:p>
            <a:pPr marL="0" indent="0">
              <a:buNone/>
            </a:pPr>
            <a:r>
              <a:rPr lang="ja-JP" altLang="en-US" dirty="0">
                <a:latin typeface="HGSｺﾞｼｯｸE" panose="020B0900000000000000" pitchFamily="50" charset="-128"/>
                <a:ea typeface="HGSｺﾞｼｯｸE" panose="020B0900000000000000" pitchFamily="50" charset="-128"/>
              </a:rPr>
              <a:t>３．</a:t>
            </a:r>
            <a:r>
              <a:rPr lang="en-US" altLang="ja-JP" dirty="0">
                <a:latin typeface="HGSｺﾞｼｯｸE" panose="020B0900000000000000" pitchFamily="50" charset="-128"/>
                <a:ea typeface="HGSｺﾞｼｯｸE" panose="020B0900000000000000" pitchFamily="50" charset="-128"/>
              </a:rPr>
              <a:t>1960</a:t>
            </a:r>
            <a:r>
              <a:rPr lang="ja-JP" altLang="en-US" dirty="0">
                <a:latin typeface="HGSｺﾞｼｯｸE" panose="020B0900000000000000" pitchFamily="50" charset="-128"/>
                <a:ea typeface="HGSｺﾞｼｯｸE" panose="020B0900000000000000" pitchFamily="50" charset="-128"/>
              </a:rPr>
              <a:t>年代以降の海山の環境変化は、入札制度を終焉させ、海の共的資源利用に甚大な影響を与えた。</a:t>
            </a:r>
            <a:endParaRPr kumimoji="1" lang="ja-JP" altLang="en-US"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1353979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1C8625-AE55-31FF-0B8E-305BFCA58B87}"/>
              </a:ext>
            </a:extLst>
          </p:cNvPr>
          <p:cNvSpPr>
            <a:spLocks noGrp="1"/>
          </p:cNvSpPr>
          <p:nvPr>
            <p:ph type="title"/>
          </p:nvPr>
        </p:nvSpPr>
        <p:spPr>
          <a:xfrm>
            <a:off x="838200" y="365125"/>
            <a:ext cx="10515600" cy="1127499"/>
          </a:xfrm>
        </p:spPr>
        <p:txBody>
          <a:bodyPr/>
          <a:lstStyle/>
          <a:p>
            <a:r>
              <a:rPr lang="ja-JP" altLang="en-US" dirty="0">
                <a:latin typeface="HGPｺﾞｼｯｸE" panose="020B0900000000000000" pitchFamily="50" charset="-128"/>
                <a:ea typeface="HGPｺﾞｼｯｸE" panose="020B0900000000000000" pitchFamily="50" charset="-128"/>
              </a:rPr>
              <a:t>海の共的資源理解のための</a:t>
            </a:r>
            <a:r>
              <a:rPr kumimoji="1" lang="ja-JP" altLang="en-US" dirty="0">
                <a:latin typeface="HGPｺﾞｼｯｸE" panose="020B0900000000000000" pitchFamily="50" charset="-128"/>
                <a:ea typeface="HGPｺﾞｼｯｸE" panose="020B0900000000000000" pitchFamily="50" charset="-128"/>
              </a:rPr>
              <a:t>予備的知識</a:t>
            </a:r>
          </a:p>
        </p:txBody>
      </p:sp>
      <p:sp>
        <p:nvSpPr>
          <p:cNvPr id="3" name="コンテンツ プレースホルダー 2">
            <a:extLst>
              <a:ext uri="{FF2B5EF4-FFF2-40B4-BE49-F238E27FC236}">
                <a16:creationId xmlns:a16="http://schemas.microsoft.com/office/drawing/2014/main" id="{59DEC962-B7F0-FB49-42CE-AB48C613E712}"/>
              </a:ext>
            </a:extLst>
          </p:cNvPr>
          <p:cNvSpPr>
            <a:spLocks noGrp="1"/>
          </p:cNvSpPr>
          <p:nvPr>
            <p:ph sz="half" idx="1"/>
          </p:nvPr>
        </p:nvSpPr>
        <p:spPr>
          <a:xfrm>
            <a:off x="838200" y="1721224"/>
            <a:ext cx="5181600" cy="4455739"/>
          </a:xfrm>
        </p:spPr>
        <p:txBody>
          <a:bodyPr>
            <a:normAutofit fontScale="25000" lnSpcReduction="20000"/>
          </a:bodyPr>
          <a:lstStyle/>
          <a:p>
            <a:pPr marL="0" indent="0">
              <a:buNone/>
            </a:pPr>
            <a:r>
              <a:rPr kumimoji="1" lang="ja-JP" altLang="en-US" sz="7200" dirty="0">
                <a:latin typeface="HGPｺﾞｼｯｸE" panose="020B0900000000000000" pitchFamily="50" charset="-128"/>
                <a:ea typeface="HGPｺﾞｼｯｸE" panose="020B0900000000000000" pitchFamily="50" charset="-128"/>
              </a:rPr>
              <a:t>１．屋久島の海の共的資源</a:t>
            </a: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a:t>
            </a:r>
            <a:r>
              <a:rPr lang="en-US" altLang="ja-JP" sz="7200" dirty="0">
                <a:latin typeface="HGPｺﾞｼｯｸE" panose="020B0900000000000000" pitchFamily="50" charset="-128"/>
                <a:ea typeface="HGPｺﾞｼｯｸE" panose="020B0900000000000000" pitchFamily="50" charset="-128"/>
              </a:rPr>
              <a:t>1</a:t>
            </a:r>
            <a:r>
              <a:rPr lang="ja-JP" altLang="en-US" sz="7200" dirty="0">
                <a:latin typeface="HGPｺﾞｼｯｸE" panose="020B0900000000000000" pitchFamily="50" charset="-128"/>
                <a:ea typeface="HGPｺﾞｼｯｸE" panose="020B0900000000000000" pitchFamily="50" charset="-128"/>
              </a:rPr>
              <a:t>）海藻類（有用海藻）</a:t>
            </a:r>
            <a:endParaRPr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（２）</a:t>
            </a:r>
            <a:r>
              <a:rPr kumimoji="1" lang="ja-JP" altLang="en-US" sz="7200" dirty="0">
                <a:latin typeface="HGPｺﾞｼｯｸE" panose="020B0900000000000000" pitchFamily="50" charset="-128"/>
                <a:ea typeface="HGPｺﾞｼｯｸE" panose="020B0900000000000000" pitchFamily="50" charset="-128"/>
              </a:rPr>
              <a:t>ウミガメの卵</a:t>
            </a: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（３）イソモン（磯のもの）</a:t>
            </a:r>
            <a:endParaRPr lang="en-US" altLang="ja-JP" sz="7200" dirty="0">
              <a:latin typeface="HGPｺﾞｼｯｸE" panose="020B0900000000000000" pitchFamily="50" charset="-128"/>
              <a:ea typeface="HGPｺﾞｼｯｸE" panose="020B0900000000000000" pitchFamily="50" charset="-128"/>
            </a:endParaRPr>
          </a:p>
          <a:p>
            <a:pPr marL="0" indent="0">
              <a:buNone/>
            </a:pP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２．</a:t>
            </a:r>
            <a:r>
              <a:rPr kumimoji="1" lang="ja-JP" altLang="en-US" sz="7200" dirty="0">
                <a:latin typeface="HGPｺﾞｼｯｸE" panose="020B0900000000000000" pitchFamily="50" charset="-128"/>
                <a:ea typeface="HGPｺﾞｼｯｸE" panose="020B0900000000000000" pitchFamily="50" charset="-128"/>
              </a:rPr>
              <a:t>有用海藻</a:t>
            </a: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（１）ヒトが日常的に利用してきた海藻類</a:t>
            </a:r>
            <a:endParaRPr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（２）</a:t>
            </a:r>
            <a:r>
              <a:rPr kumimoji="1" lang="ja-JP" altLang="en-US" sz="7200" dirty="0">
                <a:latin typeface="HGPｺﾞｼｯｸE" panose="020B0900000000000000" pitchFamily="50" charset="-128"/>
                <a:ea typeface="HGPｺﾞｼｯｸE" panose="020B0900000000000000" pitchFamily="50" charset="-128"/>
              </a:rPr>
              <a:t>屋久島の有用海藻</a:t>
            </a:r>
            <a:endParaRPr kumimoji="1" lang="en-US" altLang="ja-JP" sz="72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7200" dirty="0">
                <a:latin typeface="HGPｺﾞｼｯｸE" panose="020B0900000000000000" pitchFamily="50" charset="-128"/>
                <a:ea typeface="HGPｺﾞｼｯｸE" panose="020B0900000000000000" pitchFamily="50" charset="-128"/>
              </a:rPr>
              <a:t>フノリ、マクリ（海人草）、テングサ、アオサ</a:t>
            </a:r>
            <a:r>
              <a:rPr kumimoji="1" lang="en-US" altLang="ja-JP" sz="7200" dirty="0">
                <a:latin typeface="HGPｺﾞｼｯｸE" panose="020B0900000000000000" pitchFamily="50" charset="-128"/>
                <a:ea typeface="HGPｺﾞｼｯｸE" panose="020B0900000000000000" pitchFamily="50" charset="-128"/>
              </a:rPr>
              <a:t>/</a:t>
            </a:r>
            <a:r>
              <a:rPr kumimoji="1" lang="ja-JP" altLang="en-US" sz="7200" dirty="0">
                <a:latin typeface="HGPｺﾞｼｯｸE" panose="020B0900000000000000" pitchFamily="50" charset="-128"/>
                <a:ea typeface="HGPｺﾞｼｯｸE" panose="020B0900000000000000" pitchFamily="50" charset="-128"/>
              </a:rPr>
              <a:t>アオノリ（実際はヒトエグサ）、イワノリなど</a:t>
            </a: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（３）</a:t>
            </a:r>
            <a:r>
              <a:rPr kumimoji="1" lang="ja-JP" altLang="en-US" sz="7200" dirty="0">
                <a:latin typeface="HGPｺﾞｼｯｸE" panose="020B0900000000000000" pitchFamily="50" charset="-128"/>
                <a:ea typeface="HGPｺﾞｼｯｸE" panose="020B0900000000000000" pitchFamily="50" charset="-128"/>
              </a:rPr>
              <a:t>採取時期は種によって異なる</a:t>
            </a: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endParaRPr lang="en-US" altLang="ja-JP" sz="2200" dirty="0">
              <a:latin typeface="HGPｺﾞｼｯｸE" panose="020B0900000000000000" pitchFamily="50" charset="-128"/>
              <a:ea typeface="HGPｺﾞｼｯｸE" panose="020B0900000000000000" pitchFamily="50" charset="-128"/>
            </a:endParaRPr>
          </a:p>
          <a:p>
            <a:pPr marL="0" indent="0">
              <a:buNone/>
            </a:pPr>
            <a:endParaRPr lang="en-US" altLang="ja-JP" sz="2200" dirty="0">
              <a:latin typeface="HGPｺﾞｼｯｸE" panose="020B0900000000000000" pitchFamily="50" charset="-128"/>
              <a:ea typeface="HGPｺﾞｼｯｸE" panose="020B0900000000000000" pitchFamily="50" charset="-128"/>
            </a:endParaRPr>
          </a:p>
          <a:p>
            <a:pPr marL="0" indent="0">
              <a:buNone/>
            </a:pPr>
            <a:endParaRPr kumimoji="1" lang="ja-JP" altLang="en-US" dirty="0"/>
          </a:p>
        </p:txBody>
      </p:sp>
      <p:sp>
        <p:nvSpPr>
          <p:cNvPr id="4" name="コンテンツ プレースホルダー 3">
            <a:extLst>
              <a:ext uri="{FF2B5EF4-FFF2-40B4-BE49-F238E27FC236}">
                <a16:creationId xmlns:a16="http://schemas.microsoft.com/office/drawing/2014/main" id="{02042559-DF51-8CB4-8A6F-1B57CB4EAD20}"/>
              </a:ext>
            </a:extLst>
          </p:cNvPr>
          <p:cNvSpPr>
            <a:spLocks noGrp="1"/>
          </p:cNvSpPr>
          <p:nvPr>
            <p:ph sz="half" idx="2"/>
          </p:nvPr>
        </p:nvSpPr>
        <p:spPr>
          <a:xfrm>
            <a:off x="6172200" y="1721224"/>
            <a:ext cx="5181600" cy="4455739"/>
          </a:xfrm>
        </p:spPr>
        <p:txBody>
          <a:bodyPr>
            <a:normAutofit fontScale="25000" lnSpcReduction="20000"/>
          </a:bodyPr>
          <a:lstStyle/>
          <a:p>
            <a:pPr marL="0" indent="0">
              <a:buNone/>
            </a:pPr>
            <a:r>
              <a:rPr lang="ja-JP" altLang="en-US" sz="7200" dirty="0">
                <a:latin typeface="HGPｺﾞｼｯｸE" panose="020B0900000000000000" pitchFamily="50" charset="-128"/>
                <a:ea typeface="HGPｺﾞｼｯｸE" panose="020B0900000000000000" pitchFamily="50" charset="-128"/>
              </a:rPr>
              <a:t>３．イソモン（磯のもの）</a:t>
            </a:r>
            <a:endParaRPr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（１）大潮時の潮間帯付近で採取する貝類など</a:t>
            </a:r>
            <a:endParaRPr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（２）</a:t>
            </a:r>
            <a:r>
              <a:rPr kumimoji="1" lang="ja-JP" altLang="en-US" sz="7200" dirty="0">
                <a:latin typeface="HGPｺﾞｼｯｸE" panose="020B0900000000000000" pitchFamily="50" charset="-128"/>
                <a:ea typeface="HGPｺﾞｼｯｸE" panose="020B0900000000000000" pitchFamily="50" charset="-128"/>
              </a:rPr>
              <a:t>狭義ではトコブシ、イボアナゴをさす</a:t>
            </a:r>
            <a:endParaRPr kumimoji="1" lang="en-US" altLang="ja-JP" sz="72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7200" dirty="0">
                <a:latin typeface="HGPｺﾞｼｯｸE" panose="020B0900000000000000" pitchFamily="50" charset="-128"/>
                <a:ea typeface="HGPｺﾞｼｯｸE" panose="020B0900000000000000" pitchFamily="50" charset="-128"/>
              </a:rPr>
              <a:t>（３）広義では、タカラガイ、シャコガイ、ヨメガカサガイ、ジンガサ（マツバガイ）、ニシ／ニシンコ（アカニシ）などの貝類のほか、カメノテ（甲殻類の一種）も含む。</a:t>
            </a:r>
            <a:r>
              <a:rPr lang="ja-JP" altLang="en-US" sz="6400" dirty="0">
                <a:latin typeface="HGPｺﾞｼｯｸE" panose="020B0900000000000000" pitchFamily="50" charset="-128"/>
                <a:ea typeface="HGPｺﾞｼｯｸE" panose="020B0900000000000000" pitchFamily="50" charset="-128"/>
              </a:rPr>
              <a:t>ヤコウガイが入るかどうかは微妙</a:t>
            </a:r>
            <a:endParaRPr lang="en-US" altLang="ja-JP" sz="6400" dirty="0">
              <a:latin typeface="HGPｺﾞｼｯｸE" panose="020B0900000000000000" pitchFamily="50" charset="-128"/>
              <a:ea typeface="HGPｺﾞｼｯｸE" panose="020B0900000000000000" pitchFamily="50" charset="-128"/>
            </a:endParaRPr>
          </a:p>
          <a:p>
            <a:pPr marL="0" indent="0">
              <a:lnSpc>
                <a:spcPct val="120000"/>
              </a:lnSpc>
              <a:buNone/>
            </a:pPr>
            <a:endParaRPr lang="en-US" altLang="ja-JP" sz="64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４．ウミガメの卵</a:t>
            </a:r>
            <a:endParaRPr lang="en-US" altLang="ja-JP" sz="7200" dirty="0">
              <a:latin typeface="HGPｺﾞｼｯｸE" panose="020B0900000000000000" pitchFamily="50" charset="-128"/>
              <a:ea typeface="HGPｺﾞｼｯｸE" panose="020B0900000000000000" pitchFamily="50" charset="-128"/>
            </a:endParaRPr>
          </a:p>
          <a:p>
            <a:pPr marL="0" indent="0">
              <a:buNone/>
            </a:pPr>
            <a:r>
              <a:rPr kumimoji="1" lang="ja-JP" altLang="en-US" sz="7200" dirty="0">
                <a:latin typeface="HGPｺﾞｼｯｸE" panose="020B0900000000000000" pitchFamily="50" charset="-128"/>
                <a:ea typeface="HGPｺﾞｼｯｸE" panose="020B0900000000000000" pitchFamily="50" charset="-128"/>
              </a:rPr>
              <a:t>＊アカウミガメ（雑食）とアオウミガメ（藻食、幼体は異なる）</a:t>
            </a: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r>
              <a:rPr lang="ja-JP" altLang="en-US" sz="7200" dirty="0">
                <a:latin typeface="HGPｺﾞｼｯｸE" panose="020B0900000000000000" pitchFamily="50" charset="-128"/>
                <a:ea typeface="HGPｺﾞｼｯｸE" panose="020B0900000000000000" pitchFamily="50" charset="-128"/>
              </a:rPr>
              <a:t>＊毎年</a:t>
            </a:r>
            <a:r>
              <a:rPr lang="en-US" altLang="ja-JP" sz="7200" dirty="0">
                <a:latin typeface="HGPｺﾞｼｯｸE" panose="020B0900000000000000" pitchFamily="50" charset="-128"/>
                <a:ea typeface="HGPｺﾞｼｯｸE" panose="020B0900000000000000" pitchFamily="50" charset="-128"/>
              </a:rPr>
              <a:t>5</a:t>
            </a:r>
            <a:r>
              <a:rPr lang="ja-JP" altLang="en-US" sz="7200" dirty="0">
                <a:latin typeface="HGPｺﾞｼｯｸE" panose="020B0900000000000000" pitchFamily="50" charset="-128"/>
                <a:ea typeface="HGPｺﾞｼｯｸE" panose="020B0900000000000000" pitchFamily="50" charset="-128"/>
              </a:rPr>
              <a:t>月～</a:t>
            </a:r>
            <a:r>
              <a:rPr lang="en-US" altLang="ja-JP" sz="7200" dirty="0">
                <a:latin typeface="HGPｺﾞｼｯｸE" panose="020B0900000000000000" pitchFamily="50" charset="-128"/>
                <a:ea typeface="HGPｺﾞｼｯｸE" panose="020B0900000000000000" pitchFamily="50" charset="-128"/>
              </a:rPr>
              <a:t>7</a:t>
            </a:r>
            <a:r>
              <a:rPr lang="ja-JP" altLang="en-US" sz="7200" dirty="0">
                <a:latin typeface="HGPｺﾞｼｯｸE" panose="020B0900000000000000" pitchFamily="50" charset="-128"/>
                <a:ea typeface="HGPｺﾞｼｯｸE" panose="020B0900000000000000" pitchFamily="50" charset="-128"/>
              </a:rPr>
              <a:t>月産卵</a:t>
            </a:r>
            <a:endParaRPr lang="en-US" altLang="ja-JP" sz="7200" dirty="0">
              <a:latin typeface="HGPｺﾞｼｯｸE" panose="020B0900000000000000" pitchFamily="50" charset="-128"/>
              <a:ea typeface="HGPｺﾞｼｯｸE" panose="020B0900000000000000" pitchFamily="50" charset="-128"/>
            </a:endParaRPr>
          </a:p>
          <a:p>
            <a:pPr marL="0" indent="0">
              <a:buNone/>
            </a:pPr>
            <a:r>
              <a:rPr kumimoji="1" lang="ja-JP" altLang="en-US" sz="7200" dirty="0">
                <a:latin typeface="HGPｺﾞｼｯｸE" panose="020B0900000000000000" pitchFamily="50" charset="-128"/>
                <a:ea typeface="HGPｺﾞｼｯｸE" panose="020B0900000000000000" pitchFamily="50" charset="-128"/>
              </a:rPr>
              <a:t>＊利用は季節限定</a:t>
            </a:r>
            <a:endParaRPr kumimoji="1" lang="en-US" altLang="ja-JP" sz="7200" dirty="0">
              <a:latin typeface="HGPｺﾞｼｯｸE" panose="020B0900000000000000" pitchFamily="50" charset="-128"/>
              <a:ea typeface="HGPｺﾞｼｯｸE" panose="020B0900000000000000" pitchFamily="50" charset="-128"/>
            </a:endParaRPr>
          </a:p>
          <a:p>
            <a:pPr marL="0" indent="0">
              <a:buNone/>
            </a:pPr>
            <a:endParaRPr lang="ja-JP" altLang="en-US" dirty="0"/>
          </a:p>
        </p:txBody>
      </p:sp>
    </p:spTree>
    <p:extLst>
      <p:ext uri="{BB962C8B-B14F-4D97-AF65-F5344CB8AC3E}">
        <p14:creationId xmlns:p14="http://schemas.microsoft.com/office/powerpoint/2010/main" val="384776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029FBF83-1EBE-09BB-045D-9016531AEE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3223" y="0"/>
            <a:ext cx="9477172" cy="6858000"/>
          </a:xfrm>
          <a:prstGeom prst="rect">
            <a:avLst/>
          </a:prstGeom>
        </p:spPr>
      </p:pic>
      <p:sp>
        <p:nvSpPr>
          <p:cNvPr id="7" name="タイトル 6">
            <a:extLst>
              <a:ext uri="{FF2B5EF4-FFF2-40B4-BE49-F238E27FC236}">
                <a16:creationId xmlns:a16="http://schemas.microsoft.com/office/drawing/2014/main" id="{CE5F30AD-1AE2-4C4C-5970-09B397686BB3}"/>
              </a:ext>
            </a:extLst>
          </p:cNvPr>
          <p:cNvSpPr>
            <a:spLocks noGrp="1"/>
          </p:cNvSpPr>
          <p:nvPr>
            <p:ph type="title"/>
          </p:nvPr>
        </p:nvSpPr>
        <p:spPr>
          <a:xfrm>
            <a:off x="126749" y="814812"/>
            <a:ext cx="2163778" cy="1267485"/>
          </a:xfrm>
        </p:spPr>
        <p:txBody>
          <a:bodyPr>
            <a:noAutofit/>
          </a:bodyPr>
          <a:lstStyle/>
          <a:p>
            <a:r>
              <a:rPr lang="ja-JP" altLang="en-US" sz="2000" i="0" dirty="0">
                <a:solidFill>
                  <a:srgbClr val="0F1111"/>
                </a:solidFill>
                <a:effectLst/>
                <a:latin typeface="HGPｺﾞｼｯｸE" panose="020B0900000000000000" pitchFamily="50" charset="-128"/>
                <a:ea typeface="HGPｺﾞｼｯｸE" panose="020B0900000000000000" pitchFamily="50" charset="-128"/>
              </a:rPr>
              <a:t>大字永田</a:t>
            </a:r>
            <a:br>
              <a:rPr lang="en-US" altLang="ja-JP" sz="2000" i="0" dirty="0">
                <a:solidFill>
                  <a:srgbClr val="0F1111"/>
                </a:solidFill>
                <a:effectLst/>
                <a:latin typeface="HGPｺﾞｼｯｸE" panose="020B0900000000000000" pitchFamily="50" charset="-128"/>
                <a:ea typeface="HGPｺﾞｼｯｸE" panose="020B0900000000000000" pitchFamily="50" charset="-128"/>
              </a:rPr>
            </a:br>
            <a:br>
              <a:rPr lang="en-US" altLang="ja-JP" sz="2000" i="0" dirty="0">
                <a:solidFill>
                  <a:srgbClr val="0F1111"/>
                </a:solidFill>
                <a:effectLst/>
                <a:latin typeface="HGPｺﾞｼｯｸE" panose="020B0900000000000000" pitchFamily="50" charset="-128"/>
                <a:ea typeface="HGPｺﾞｼｯｸE" panose="020B0900000000000000" pitchFamily="50" charset="-128"/>
              </a:rPr>
            </a:br>
            <a:r>
              <a:rPr lang="ja-JP" altLang="en-US" sz="2000" i="0" dirty="0">
                <a:solidFill>
                  <a:srgbClr val="0F1111"/>
                </a:solidFill>
                <a:effectLst/>
                <a:latin typeface="HGPｺﾞｼｯｸE" panose="020B0900000000000000" pitchFamily="50" charset="-128"/>
                <a:ea typeface="HGPｺﾞｼｯｸE" panose="020B0900000000000000" pitchFamily="50" charset="-128"/>
              </a:rPr>
              <a:t>１９６０年代の人口</a:t>
            </a:r>
            <a:br>
              <a:rPr lang="en-US" altLang="ja-JP" sz="2000" i="0" dirty="0">
                <a:solidFill>
                  <a:srgbClr val="0F1111"/>
                </a:solidFill>
                <a:effectLst/>
                <a:latin typeface="HGPｺﾞｼｯｸE" panose="020B0900000000000000" pitchFamily="50" charset="-128"/>
                <a:ea typeface="HGPｺﾞｼｯｸE" panose="020B0900000000000000" pitchFamily="50" charset="-128"/>
              </a:rPr>
            </a:br>
            <a:r>
              <a:rPr lang="ja-JP" altLang="en-US" sz="2000" i="0" dirty="0">
                <a:solidFill>
                  <a:srgbClr val="0F1111"/>
                </a:solidFill>
                <a:effectLst/>
                <a:latin typeface="HGPｺﾞｼｯｸE" panose="020B0900000000000000" pitchFamily="50" charset="-128"/>
                <a:ea typeface="HGPｺﾞｼｯｸE" panose="020B0900000000000000" pitchFamily="50" charset="-128"/>
              </a:rPr>
              <a:t>２，５００人、</a:t>
            </a:r>
            <a:br>
              <a:rPr lang="en-US" altLang="ja-JP" sz="2000" i="0" dirty="0">
                <a:solidFill>
                  <a:srgbClr val="0F1111"/>
                </a:solidFill>
                <a:effectLst/>
                <a:latin typeface="HGPｺﾞｼｯｸE" panose="020B0900000000000000" pitchFamily="50" charset="-128"/>
                <a:ea typeface="HGPｺﾞｼｯｸE" panose="020B0900000000000000" pitchFamily="50" charset="-128"/>
              </a:rPr>
            </a:br>
            <a:r>
              <a:rPr lang="ja-JP" altLang="en-US" sz="2000" i="0" dirty="0">
                <a:solidFill>
                  <a:srgbClr val="0F1111"/>
                </a:solidFill>
                <a:effectLst/>
                <a:latin typeface="HGPｺﾞｼｯｸE" panose="020B0900000000000000" pitchFamily="50" charset="-128"/>
                <a:ea typeface="HGPｺﾞｼｯｸE" panose="020B0900000000000000" pitchFamily="50" charset="-128"/>
              </a:rPr>
              <a:t>広大な前岳と</a:t>
            </a:r>
            <a:r>
              <a:rPr lang="ja-JP" altLang="en-US" sz="2000" dirty="0">
                <a:solidFill>
                  <a:srgbClr val="0F1111"/>
                </a:solidFill>
                <a:latin typeface="HGPｺﾞｼｯｸE" panose="020B0900000000000000" pitchFamily="50" charset="-128"/>
                <a:ea typeface="HGPｺﾞｼｯｸE" panose="020B0900000000000000" pitchFamily="50" charset="-128"/>
              </a:rPr>
              <a:t>豊かなと海と里</a:t>
            </a:r>
            <a:br>
              <a:rPr lang="en-US" altLang="ja-JP" sz="2000" dirty="0">
                <a:solidFill>
                  <a:srgbClr val="0F1111"/>
                </a:solidFill>
                <a:latin typeface="HGPｺﾞｼｯｸE" panose="020B0900000000000000" pitchFamily="50" charset="-128"/>
                <a:ea typeface="HGPｺﾞｼｯｸE" panose="020B0900000000000000" pitchFamily="50" charset="-128"/>
              </a:rPr>
            </a:br>
            <a:r>
              <a:rPr lang="ja-JP" altLang="en-US" sz="2000" dirty="0">
                <a:solidFill>
                  <a:srgbClr val="0F1111"/>
                </a:solidFill>
                <a:latin typeface="HGPｺﾞｼｯｸE" panose="020B0900000000000000" pitchFamily="50" charset="-128"/>
                <a:ea typeface="HGPｺﾞｼｯｸE" panose="020B0900000000000000" pitchFamily="50" charset="-128"/>
              </a:rPr>
              <a:t>（右はグーグルアースより）</a:t>
            </a:r>
            <a:br>
              <a:rPr lang="en-US" altLang="ja-JP" sz="2000" i="0" dirty="0">
                <a:solidFill>
                  <a:srgbClr val="0F1111"/>
                </a:solidFill>
                <a:effectLst/>
                <a:latin typeface="HGPｺﾞｼｯｸE" panose="020B0900000000000000" pitchFamily="50" charset="-128"/>
                <a:ea typeface="HGPｺﾞｼｯｸE" panose="020B0900000000000000" pitchFamily="50" charset="-128"/>
              </a:rPr>
            </a:br>
            <a:endParaRPr lang="ja-JP" altLang="en-US" sz="2000" dirty="0"/>
          </a:p>
        </p:txBody>
      </p:sp>
      <p:sp>
        <p:nvSpPr>
          <p:cNvPr id="8" name="コンテンツ プレースホルダー 7">
            <a:extLst>
              <a:ext uri="{FF2B5EF4-FFF2-40B4-BE49-F238E27FC236}">
                <a16:creationId xmlns:a16="http://schemas.microsoft.com/office/drawing/2014/main" id="{4EF4E737-9A7D-A433-D6E1-364A2D5A638A}"/>
              </a:ext>
            </a:extLst>
          </p:cNvPr>
          <p:cNvSpPr>
            <a:spLocks noGrp="1"/>
          </p:cNvSpPr>
          <p:nvPr>
            <p:ph idx="1"/>
          </p:nvPr>
        </p:nvSpPr>
        <p:spPr>
          <a:xfrm>
            <a:off x="6228784" y="3429000"/>
            <a:ext cx="5125016" cy="3943020"/>
          </a:xfrm>
        </p:spPr>
        <p:txBody>
          <a:bodyPr/>
          <a:lstStyle/>
          <a:p>
            <a:pPr marL="0" indent="0">
              <a:buNone/>
            </a:pPr>
            <a:endParaRPr lang="ja-JP" altLang="en-US" dirty="0"/>
          </a:p>
        </p:txBody>
      </p:sp>
    </p:spTree>
    <p:extLst>
      <p:ext uri="{BB962C8B-B14F-4D97-AF65-F5344CB8AC3E}">
        <p14:creationId xmlns:p14="http://schemas.microsoft.com/office/powerpoint/2010/main" val="366193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47EF60-B4BB-9C72-971B-A5BB818F48D9}"/>
              </a:ext>
            </a:extLst>
          </p:cNvPr>
          <p:cNvSpPr>
            <a:spLocks noGrp="1"/>
          </p:cNvSpPr>
          <p:nvPr>
            <p:ph type="title"/>
          </p:nvPr>
        </p:nvSpPr>
        <p:spPr>
          <a:xfrm>
            <a:off x="838200" y="365126"/>
            <a:ext cx="10515600" cy="1001948"/>
          </a:xfrm>
        </p:spPr>
        <p:txBody>
          <a:bodyPr/>
          <a:lstStyle/>
          <a:p>
            <a:r>
              <a:rPr kumimoji="1" lang="ja-JP" altLang="en-US" dirty="0">
                <a:latin typeface="HGPｺﾞｼｯｸE" panose="020B0900000000000000" pitchFamily="50" charset="-128"/>
                <a:ea typeface="HGPｺﾞｼｯｸE" panose="020B0900000000000000" pitchFamily="50" charset="-128"/>
              </a:rPr>
              <a:t>永田の入札制度①</a:t>
            </a:r>
            <a:r>
              <a:rPr kumimoji="1" lang="en-US" altLang="ja-JP" dirty="0">
                <a:latin typeface="HGPｺﾞｼｯｸE" panose="020B0900000000000000" pitchFamily="50" charset="-128"/>
                <a:ea typeface="HGPｺﾞｼｯｸE" panose="020B0900000000000000" pitchFamily="50" charset="-128"/>
              </a:rPr>
              <a:t>――</a:t>
            </a:r>
            <a:r>
              <a:rPr lang="ja-JP" altLang="en-US" dirty="0">
                <a:latin typeface="HGPｺﾞｼｯｸE" panose="020B0900000000000000" pitchFamily="50" charset="-128"/>
                <a:ea typeface="HGPｺﾞｼｯｸE" panose="020B0900000000000000" pitchFamily="50" charset="-128"/>
              </a:rPr>
              <a:t>比較</a:t>
            </a:r>
            <a:endParaRPr kumimoji="1" lang="ja-JP" altLang="en-US" dirty="0">
              <a:latin typeface="HGPｺﾞｼｯｸE" panose="020B0900000000000000" pitchFamily="50" charset="-128"/>
              <a:ea typeface="HGPｺﾞｼｯｸE" panose="020B0900000000000000" pitchFamily="50" charset="-128"/>
            </a:endParaRPr>
          </a:p>
        </p:txBody>
      </p:sp>
      <p:sp>
        <p:nvSpPr>
          <p:cNvPr id="3" name="コンテンツ プレースホルダー 2">
            <a:extLst>
              <a:ext uri="{FF2B5EF4-FFF2-40B4-BE49-F238E27FC236}">
                <a16:creationId xmlns:a16="http://schemas.microsoft.com/office/drawing/2014/main" id="{8BD295B8-3787-1BE5-6D1B-5962509904C5}"/>
              </a:ext>
            </a:extLst>
          </p:cNvPr>
          <p:cNvSpPr>
            <a:spLocks noGrp="1"/>
          </p:cNvSpPr>
          <p:nvPr>
            <p:ph sz="half" idx="1"/>
          </p:nvPr>
        </p:nvSpPr>
        <p:spPr>
          <a:xfrm>
            <a:off x="838200" y="1620570"/>
            <a:ext cx="5181600" cy="4556393"/>
          </a:xfrm>
        </p:spPr>
        <p:txBody>
          <a:bodyPr>
            <a:normAutofit fontScale="25000" lnSpcReduction="20000"/>
          </a:bodyPr>
          <a:lstStyle/>
          <a:p>
            <a:pPr marL="0" indent="0">
              <a:buNone/>
            </a:pPr>
            <a:r>
              <a:rPr lang="ja-JP" altLang="en-US" sz="5600" dirty="0">
                <a:latin typeface="HGPｺﾞｼｯｸE" panose="020B0900000000000000" pitchFamily="50" charset="-128"/>
                <a:ea typeface="HGPｺﾞｼｯｸE" panose="020B0900000000000000" pitchFamily="50" charset="-128"/>
              </a:rPr>
              <a:t>１．ウミガメの卵</a:t>
            </a:r>
            <a:endParaRPr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latin typeface="HGPｺﾞｼｯｸE" panose="020B0900000000000000" pitchFamily="50" charset="-128"/>
                <a:ea typeface="HGPｺﾞｼｯｸE" panose="020B0900000000000000" pitchFamily="50" charset="-128"/>
              </a:rPr>
              <a:t>（１）屋久島でウミガメの上陸産卵する永田、栗生、一湊、宮之浦では何らかの利用規制があった</a:t>
            </a:r>
            <a:endParaRPr lang="en-US" altLang="ja-JP" sz="5600" dirty="0">
              <a:latin typeface="HGPｺﾞｼｯｸE" panose="020B0900000000000000" pitchFamily="50" charset="-128"/>
              <a:ea typeface="HGPｺﾞｼｯｸE" panose="020B0900000000000000" pitchFamily="50" charset="-128"/>
            </a:endParaRPr>
          </a:p>
          <a:p>
            <a:pPr marL="0" indent="0">
              <a:buNone/>
            </a:pPr>
            <a:r>
              <a:rPr lang="ja-JP" altLang="en-US" sz="5600" dirty="0">
                <a:latin typeface="HGPｺﾞｼｯｸE" panose="020B0900000000000000" pitchFamily="50" charset="-128"/>
                <a:ea typeface="HGPｺﾞｼｯｸE" panose="020B0900000000000000" pitchFamily="50" charset="-128"/>
              </a:rPr>
              <a:t>＊栗生　中学生が管理（学用品の購入に充てた）</a:t>
            </a:r>
            <a:endParaRPr lang="en-US" altLang="ja-JP" sz="5600" dirty="0">
              <a:latin typeface="HGPｺﾞｼｯｸE" panose="020B0900000000000000" pitchFamily="50" charset="-128"/>
              <a:ea typeface="HGPｺﾞｼｯｸE" panose="020B0900000000000000" pitchFamily="50" charset="-128"/>
            </a:endParaRPr>
          </a:p>
          <a:p>
            <a:pPr marL="0" indent="0">
              <a:buNone/>
            </a:pPr>
            <a:r>
              <a:rPr lang="ja-JP" altLang="en-US" sz="5600" dirty="0">
                <a:latin typeface="HGPｺﾞｼｯｸE" panose="020B0900000000000000" pitchFamily="50" charset="-128"/>
                <a:ea typeface="HGPｺﾞｼｯｸE" panose="020B0900000000000000" pitchFamily="50" charset="-128"/>
              </a:rPr>
              <a:t>＊</a:t>
            </a:r>
            <a:r>
              <a:rPr kumimoji="1" lang="ja-JP" altLang="en-US" sz="5600" dirty="0">
                <a:latin typeface="HGPｺﾞｼｯｸE" panose="020B0900000000000000" pitchFamily="50" charset="-128"/>
                <a:ea typeface="HGPｺﾞｼｯｸE" panose="020B0900000000000000" pitchFamily="50" charset="-128"/>
              </a:rPr>
              <a:t>一湊　青年団が管理、活動費に充当</a:t>
            </a:r>
            <a:endParaRPr kumimoji="1" lang="en-US" altLang="ja-JP" sz="5600" dirty="0">
              <a:latin typeface="HGPｺﾞｼｯｸE" panose="020B0900000000000000" pitchFamily="50" charset="-128"/>
              <a:ea typeface="HGPｺﾞｼｯｸE" panose="020B0900000000000000" pitchFamily="50" charset="-128"/>
            </a:endParaRPr>
          </a:p>
          <a:p>
            <a:pPr marL="0" indent="0">
              <a:buNone/>
            </a:pPr>
            <a:r>
              <a:rPr lang="ja-JP" altLang="en-US" sz="5600" dirty="0">
                <a:latin typeface="HGPｺﾞｼｯｸE" panose="020B0900000000000000" pitchFamily="50" charset="-128"/>
                <a:ea typeface="HGPｺﾞｼｯｸE" panose="020B0900000000000000" pitchFamily="50" charset="-128"/>
              </a:rPr>
              <a:t>＊</a:t>
            </a:r>
            <a:r>
              <a:rPr kumimoji="1" lang="ja-JP" altLang="en-US" sz="5600" dirty="0">
                <a:latin typeface="HGPｺﾞｼｯｸE" panose="020B0900000000000000" pitchFamily="50" charset="-128"/>
                <a:ea typeface="HGPｺﾞｼｯｸE" panose="020B0900000000000000" pitchFamily="50" charset="-128"/>
              </a:rPr>
              <a:t>宮之浦　一品が浜は学校の管理、田尻浜は一般用</a:t>
            </a:r>
            <a:endParaRPr kumimoji="1" lang="en-US" altLang="ja-JP" sz="5600" dirty="0">
              <a:latin typeface="HGPｺﾞｼｯｸE" panose="020B0900000000000000" pitchFamily="50" charset="-128"/>
              <a:ea typeface="HGPｺﾞｼｯｸE" panose="020B0900000000000000" pitchFamily="50" charset="-128"/>
            </a:endParaRPr>
          </a:p>
          <a:p>
            <a:pPr marL="0" indent="0">
              <a:buNone/>
            </a:pPr>
            <a:r>
              <a:rPr lang="ja-JP" altLang="en-US" sz="5600" dirty="0">
                <a:latin typeface="HGPｺﾞｼｯｸE" panose="020B0900000000000000" pitchFamily="50" charset="-128"/>
                <a:ea typeface="HGPｺﾞｼｯｸE" panose="020B0900000000000000" pitchFamily="50" charset="-128"/>
              </a:rPr>
              <a:t>＊永田　入札制度</a:t>
            </a:r>
            <a:endParaRPr lang="en-US" altLang="ja-JP" sz="5600" dirty="0">
              <a:latin typeface="HGPｺﾞｼｯｸE" panose="020B0900000000000000" pitchFamily="50" charset="-128"/>
              <a:ea typeface="HGPｺﾞｼｯｸE" panose="020B0900000000000000" pitchFamily="50" charset="-128"/>
            </a:endParaRPr>
          </a:p>
          <a:p>
            <a:pPr marL="0" indent="0">
              <a:buNone/>
            </a:pPr>
            <a:r>
              <a:rPr kumimoji="1" lang="ja-JP" altLang="en-US" sz="5600" dirty="0">
                <a:latin typeface="HGPｺﾞｼｯｸE" panose="020B0900000000000000" pitchFamily="50" charset="-128"/>
                <a:ea typeface="HGPｺﾞｼｯｸE" panose="020B0900000000000000" pitchFamily="50" charset="-128"/>
              </a:rPr>
              <a:t>（２）</a:t>
            </a:r>
            <a:r>
              <a:rPr lang="ja-JP" altLang="en-US" sz="5600" dirty="0">
                <a:latin typeface="HGPｺﾞｼｯｸE" panose="020B0900000000000000" pitchFamily="50" charset="-128"/>
                <a:ea typeface="HGPｺﾞｼｯｸE" panose="020B0900000000000000" pitchFamily="50" charset="-128"/>
              </a:rPr>
              <a:t>卵の利用　</a:t>
            </a:r>
            <a:endParaRPr lang="en-US" altLang="ja-JP" sz="5600" dirty="0">
              <a:latin typeface="HGPｺﾞｼｯｸE" panose="020B0900000000000000" pitchFamily="50" charset="-128"/>
              <a:ea typeface="HGPｺﾞｼｯｸE" panose="020B0900000000000000" pitchFamily="50" charset="-128"/>
            </a:endParaRPr>
          </a:p>
          <a:p>
            <a:pPr marL="0" indent="0">
              <a:buNone/>
            </a:pPr>
            <a:r>
              <a:rPr lang="ja-JP" altLang="en-US" sz="5600" dirty="0">
                <a:latin typeface="HGPｺﾞｼｯｸE" panose="020B0900000000000000" pitchFamily="50" charset="-128"/>
                <a:ea typeface="HGPｺﾞｼｯｸE" panose="020B0900000000000000" pitchFamily="50" charset="-128"/>
              </a:rPr>
              <a:t>＊永田では、食用、家畜の餌用として販売（</a:t>
            </a:r>
            <a:r>
              <a:rPr lang="en-US" altLang="ja-JP" sz="5600" dirty="0">
                <a:latin typeface="HGPｺﾞｼｯｸE" panose="020B0900000000000000" pitchFamily="50" charset="-128"/>
                <a:ea typeface="HGPｺﾞｼｯｸE" panose="020B0900000000000000" pitchFamily="50" charset="-128"/>
              </a:rPr>
              <a:t>3</a:t>
            </a:r>
            <a:r>
              <a:rPr lang="ja-JP" altLang="en-US" sz="5600" dirty="0">
                <a:latin typeface="HGPｺﾞｼｯｸE" panose="020B0900000000000000" pitchFamily="50" charset="-128"/>
                <a:ea typeface="HGPｺﾞｼｯｸE" panose="020B0900000000000000" pitchFamily="50" charset="-128"/>
              </a:rPr>
              <a:t>個</a:t>
            </a:r>
            <a:r>
              <a:rPr lang="en-US" altLang="ja-JP" sz="5600" dirty="0">
                <a:latin typeface="HGPｺﾞｼｯｸE" panose="020B0900000000000000" pitchFamily="50" charset="-128"/>
                <a:ea typeface="HGPｺﾞｼｯｸE" panose="020B0900000000000000" pitchFamily="50" charset="-128"/>
              </a:rPr>
              <a:t>10</a:t>
            </a:r>
            <a:r>
              <a:rPr lang="ja-JP" altLang="en-US" sz="5600" dirty="0">
                <a:latin typeface="HGPｺﾞｼｯｸE" panose="020B0900000000000000" pitchFamily="50" charset="-128"/>
                <a:ea typeface="HGPｺﾞｼｯｸE" panose="020B0900000000000000" pitchFamily="50" charset="-128"/>
              </a:rPr>
              <a:t>円）</a:t>
            </a:r>
            <a:endParaRPr lang="en-US" altLang="ja-JP" sz="5600" dirty="0">
              <a:latin typeface="HGPｺﾞｼｯｸE" panose="020B0900000000000000" pitchFamily="50" charset="-128"/>
              <a:ea typeface="HGPｺﾞｼｯｸE" panose="020B0900000000000000" pitchFamily="50" charset="-128"/>
            </a:endParaRPr>
          </a:p>
          <a:p>
            <a:pPr marL="0" indent="0">
              <a:buNone/>
            </a:pPr>
            <a:r>
              <a:rPr lang="ja-JP" altLang="en-US" sz="5600" dirty="0">
                <a:latin typeface="HGPｺﾞｼｯｸE" panose="020B0900000000000000" pitchFamily="50" charset="-128"/>
                <a:ea typeface="HGPｺﾞｼｯｸE" panose="020B0900000000000000" pitchFamily="50" charset="-128"/>
              </a:rPr>
              <a:t>＊食糧難の時代貴重な栄養源</a:t>
            </a:r>
            <a:endParaRPr lang="en-US" altLang="ja-JP" sz="5600" dirty="0">
              <a:latin typeface="HGPｺﾞｼｯｸE" panose="020B0900000000000000" pitchFamily="50" charset="-128"/>
              <a:ea typeface="HGPｺﾞｼｯｸE" panose="020B0900000000000000" pitchFamily="50" charset="-128"/>
            </a:endParaRPr>
          </a:p>
          <a:p>
            <a:pPr marL="0" indent="0">
              <a:buNone/>
            </a:pPr>
            <a:r>
              <a:rPr lang="ja-JP" altLang="en-US" sz="4200" b="0" i="0" dirty="0">
                <a:effectLst/>
                <a:latin typeface="BIZ UDゴシック" panose="020B0400000000000000" pitchFamily="49" charset="-128"/>
                <a:ea typeface="BIZ UDゴシック" panose="020B0400000000000000" pitchFamily="49" charset="-128"/>
              </a:rPr>
              <a:t>「カメ卵のタンパク質の種類は豊富で、ミネラルと不飽和脂肪酸の含有量は高く、高価値の良質の健康食品である」</a:t>
            </a:r>
            <a:endParaRPr lang="en-US" altLang="ja-JP" sz="4200" b="0" i="0" dirty="0">
              <a:effectLst/>
              <a:latin typeface="BIZ UDゴシック" panose="020B0400000000000000" pitchFamily="49" charset="-128"/>
              <a:ea typeface="BIZ UDゴシック" panose="020B0400000000000000" pitchFamily="49" charset="-128"/>
            </a:endParaRPr>
          </a:p>
          <a:p>
            <a:pPr marL="0" indent="0">
              <a:buNone/>
            </a:pPr>
            <a:r>
              <a:rPr lang="en-US" altLang="ja-JP" sz="4200" b="0" i="0" dirty="0">
                <a:effectLst/>
                <a:latin typeface="BIZ UDゴシック" panose="020B0400000000000000" pitchFamily="49" charset="-128"/>
                <a:ea typeface="BIZ UDゴシック" panose="020B0400000000000000" pitchFamily="49" charset="-128"/>
              </a:rPr>
              <a:t>Data from </a:t>
            </a:r>
            <a:r>
              <a:rPr lang="en-US" altLang="ja-JP" sz="4200" b="0" i="0" dirty="0" err="1">
                <a:effectLst/>
                <a:latin typeface="BIZ UDゴシック" panose="020B0400000000000000" pitchFamily="49" charset="-128"/>
                <a:ea typeface="BIZ UDゴシック" panose="020B0400000000000000" pitchFamily="49" charset="-128"/>
              </a:rPr>
              <a:t>Wanfang</a:t>
            </a:r>
            <a:r>
              <a:rPr lang="en-US" altLang="ja-JP" sz="4200" b="0" i="0" dirty="0">
                <a:effectLst/>
                <a:latin typeface="BIZ UDゴシック" panose="020B0400000000000000" pitchFamily="49" charset="-128"/>
                <a:ea typeface="BIZ UDゴシック" panose="020B0400000000000000" pitchFamily="49" charset="-128"/>
              </a:rPr>
              <a:t>. Translated by JST.【JST</a:t>
            </a:r>
            <a:r>
              <a:rPr lang="ja-JP" altLang="en-US" sz="4200" b="0" i="0" dirty="0">
                <a:effectLst/>
                <a:latin typeface="BIZ UDゴシック" panose="020B0400000000000000" pitchFamily="49" charset="-128"/>
                <a:ea typeface="BIZ UDゴシック" panose="020B0400000000000000" pitchFamily="49" charset="-128"/>
              </a:rPr>
              <a:t>・京大機械翻訳</a:t>
            </a:r>
            <a:r>
              <a:rPr lang="en-US" altLang="ja-JP" sz="4200" b="0" i="0" dirty="0">
                <a:effectLst/>
                <a:latin typeface="BIZ UDゴシック" panose="020B0400000000000000" pitchFamily="49" charset="-128"/>
                <a:ea typeface="BIZ UDゴシック" panose="020B0400000000000000" pitchFamily="49" charset="-128"/>
              </a:rPr>
              <a:t>】</a:t>
            </a:r>
          </a:p>
          <a:p>
            <a:pPr marL="0" indent="0">
              <a:buNone/>
            </a:pPr>
            <a:r>
              <a:rPr lang="en-US" altLang="ja-JP" sz="4200" dirty="0">
                <a:latin typeface="BIZ UDゴシック" panose="020B0400000000000000" pitchFamily="49" charset="-128"/>
                <a:ea typeface="BIZ UDゴシック" panose="020B0400000000000000" pitchFamily="49" charset="-128"/>
                <a:hlinkClick r:id="rId2">
                  <a:extLst>
                    <a:ext uri="{A12FA001-AC4F-418D-AE19-62706E023703}">
                      <ahyp:hlinkClr xmlns:ahyp="http://schemas.microsoft.com/office/drawing/2018/hyperlinkcolor" val="tx"/>
                    </a:ext>
                  </a:extLst>
                </a:hlinkClick>
              </a:rPr>
              <a:t>【JST</a:t>
            </a:r>
            <a:r>
              <a:rPr lang="ja-JP" altLang="en-US" sz="4200" dirty="0">
                <a:latin typeface="BIZ UDゴシック" panose="020B0400000000000000" pitchFamily="49" charset="-128"/>
                <a:ea typeface="BIZ UDゴシック" panose="020B0400000000000000" pitchFamily="49" charset="-128"/>
                <a:hlinkClick r:id="rId2">
                  <a:extLst>
                    <a:ext uri="{A12FA001-AC4F-418D-AE19-62706E023703}">
                      <ahyp:hlinkClr xmlns:ahyp="http://schemas.microsoft.com/office/drawing/2018/hyperlinkcolor" val="tx"/>
                    </a:ext>
                  </a:extLst>
                </a:hlinkClick>
              </a:rPr>
              <a:t>・京大機械翻訳</a:t>
            </a:r>
            <a:r>
              <a:rPr lang="en-US" altLang="ja-JP" sz="4200" dirty="0">
                <a:latin typeface="BIZ UDゴシック" panose="020B0400000000000000" pitchFamily="49" charset="-128"/>
                <a:ea typeface="BIZ UDゴシック" panose="020B0400000000000000" pitchFamily="49" charset="-128"/>
                <a:hlinkClick r:id="rId2">
                  <a:extLst>
                    <a:ext uri="{A12FA001-AC4F-418D-AE19-62706E023703}">
                      <ahyp:hlinkClr xmlns:ahyp="http://schemas.microsoft.com/office/drawing/2018/hyperlinkcolor" val="tx"/>
                    </a:ext>
                  </a:extLst>
                </a:hlinkClick>
              </a:rPr>
              <a:t>】 | </a:t>
            </a:r>
            <a:r>
              <a:rPr lang="ja-JP" altLang="en-US" sz="4200" dirty="0">
                <a:latin typeface="BIZ UDゴシック" panose="020B0400000000000000" pitchFamily="49" charset="-128"/>
                <a:ea typeface="BIZ UDゴシック" panose="020B0400000000000000" pitchFamily="49" charset="-128"/>
                <a:hlinkClick r:id="rId2">
                  <a:extLst>
                    <a:ext uri="{A12FA001-AC4F-418D-AE19-62706E023703}">
                      <ahyp:hlinkClr xmlns:ahyp="http://schemas.microsoft.com/office/drawing/2018/hyperlinkcolor" val="tx"/>
                    </a:ext>
                  </a:extLst>
                </a:hlinkClick>
              </a:rPr>
              <a:t>文献情報 </a:t>
            </a:r>
            <a:r>
              <a:rPr lang="en-US" altLang="ja-JP" sz="4200" dirty="0">
                <a:latin typeface="BIZ UDゴシック" panose="020B0400000000000000" pitchFamily="49" charset="-128"/>
                <a:ea typeface="BIZ UDゴシック" panose="020B0400000000000000" pitchFamily="49" charset="-128"/>
                <a:hlinkClick r:id="rId2">
                  <a:extLst>
                    <a:ext uri="{A12FA001-AC4F-418D-AE19-62706E023703}">
                      <ahyp:hlinkClr xmlns:ahyp="http://schemas.microsoft.com/office/drawing/2018/hyperlinkcolor" val="tx"/>
                    </a:ext>
                  </a:extLst>
                </a:hlinkClick>
              </a:rPr>
              <a:t>| J-GLOBAL </a:t>
            </a:r>
            <a:r>
              <a:rPr lang="ja-JP" altLang="en-US" sz="4200" dirty="0">
                <a:latin typeface="BIZ UDゴシック" panose="020B0400000000000000" pitchFamily="49" charset="-128"/>
                <a:ea typeface="BIZ UDゴシック" panose="020B0400000000000000" pitchFamily="49" charset="-128"/>
                <a:hlinkClick r:id="rId2">
                  <a:extLst>
                    <a:ext uri="{A12FA001-AC4F-418D-AE19-62706E023703}">
                      <ahyp:hlinkClr xmlns:ahyp="http://schemas.microsoft.com/office/drawing/2018/hyperlinkcolor" val="tx"/>
                    </a:ext>
                  </a:extLst>
                </a:hlinkClick>
              </a:rPr>
              <a:t>科学技術総合リンクセンター</a:t>
            </a:r>
            <a:endParaRPr lang="en-US" altLang="ja-JP" sz="4200" dirty="0">
              <a:latin typeface="BIZ UDゴシック" panose="020B0400000000000000" pitchFamily="49" charset="-128"/>
              <a:ea typeface="BIZ UDゴシック" panose="020B0400000000000000" pitchFamily="49" charset="-128"/>
            </a:endParaRPr>
          </a:p>
          <a:p>
            <a:pPr marL="0" indent="0">
              <a:buNone/>
            </a:pPr>
            <a:r>
              <a:rPr lang="ja-JP" altLang="en-US" sz="5600" dirty="0">
                <a:latin typeface="HGPｺﾞｼｯｸE" panose="020B0900000000000000" pitchFamily="50" charset="-128"/>
                <a:ea typeface="HGPｺﾞｼｯｸE" panose="020B0900000000000000" pitchFamily="50" charset="-128"/>
              </a:rPr>
              <a:t>＊牛に</a:t>
            </a:r>
            <a:r>
              <a:rPr lang="en-US" altLang="ja-JP" sz="5600" dirty="0">
                <a:latin typeface="HGPｺﾞｼｯｸE" panose="020B0900000000000000" pitchFamily="50" charset="-128"/>
                <a:ea typeface="HGPｺﾞｼｯｸE" panose="020B0900000000000000" pitchFamily="50" charset="-128"/>
              </a:rPr>
              <a:t>3</a:t>
            </a:r>
            <a:r>
              <a:rPr lang="ja-JP" altLang="en-US" sz="5600" dirty="0">
                <a:latin typeface="HGPｺﾞｼｯｸE" panose="020B0900000000000000" pitchFamily="50" charset="-128"/>
                <a:ea typeface="HGPｺﾞｼｯｸE" panose="020B0900000000000000" pitchFamily="50" charset="-128"/>
              </a:rPr>
              <a:t>個与えたら毛並みがよくなった</a:t>
            </a:r>
            <a:endParaRPr lang="ja-JP" altLang="ja-JP" sz="56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buNone/>
            </a:pPr>
            <a:endParaRPr lang="en-US" altLang="ja-JP" sz="5600" dirty="0">
              <a:latin typeface="HGPｺﾞｼｯｸE" panose="020B0900000000000000" pitchFamily="50" charset="-128"/>
              <a:ea typeface="HGPｺﾞｼｯｸE" panose="020B0900000000000000" pitchFamily="50" charset="-128"/>
            </a:endParaRPr>
          </a:p>
          <a:p>
            <a:pPr marL="0" indent="0">
              <a:buNone/>
            </a:pPr>
            <a:endParaRPr kumimoji="1" lang="en-US" altLang="ja-JP" sz="2400" dirty="0">
              <a:latin typeface="HGPｺﾞｼｯｸE" panose="020B0900000000000000" pitchFamily="50" charset="-128"/>
              <a:ea typeface="HGPｺﾞｼｯｸE" panose="020B0900000000000000" pitchFamily="50" charset="-128"/>
            </a:endParaRPr>
          </a:p>
          <a:p>
            <a:endParaRPr kumimoji="1" lang="ja-JP" altLang="en-US" dirty="0"/>
          </a:p>
        </p:txBody>
      </p:sp>
      <p:sp>
        <p:nvSpPr>
          <p:cNvPr id="4" name="コンテンツ プレースホルダー 3">
            <a:extLst>
              <a:ext uri="{FF2B5EF4-FFF2-40B4-BE49-F238E27FC236}">
                <a16:creationId xmlns:a16="http://schemas.microsoft.com/office/drawing/2014/main" id="{2AFD5642-A35D-87ED-4343-6373DEE83C5E}"/>
              </a:ext>
            </a:extLst>
          </p:cNvPr>
          <p:cNvSpPr>
            <a:spLocks noGrp="1"/>
          </p:cNvSpPr>
          <p:nvPr>
            <p:ph sz="half" idx="2"/>
          </p:nvPr>
        </p:nvSpPr>
        <p:spPr>
          <a:xfrm>
            <a:off x="6172200" y="1548143"/>
            <a:ext cx="5181600" cy="4628820"/>
          </a:xfrm>
        </p:spPr>
        <p:txBody>
          <a:bodyPr>
            <a:normAutofit fontScale="25000" lnSpcReduction="20000"/>
          </a:bodyPr>
          <a:lstStyle/>
          <a:p>
            <a:pPr marL="0" indent="0">
              <a:lnSpc>
                <a:spcPct val="120000"/>
              </a:lnSpc>
              <a:buNone/>
            </a:pPr>
            <a:r>
              <a:rPr lang="ja-JP" altLang="en-US" sz="4800" dirty="0">
                <a:latin typeface="HGPｺﾞｼｯｸE" panose="020B0900000000000000" pitchFamily="50" charset="-128"/>
                <a:ea typeface="HGPｺﾞｼｯｸE" panose="020B0900000000000000" pitchFamily="50" charset="-128"/>
              </a:rPr>
              <a:t>２．有用海藻　</a:t>
            </a:r>
            <a:endParaRPr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4800" dirty="0">
                <a:latin typeface="HGPｺﾞｼｯｸE" panose="020B0900000000000000" pitchFamily="50" charset="-128"/>
                <a:ea typeface="HGPｺﾞｼｯｸE" panose="020B0900000000000000" pitchFamily="50" charset="-128"/>
              </a:rPr>
              <a:t>（１）永田ではイワノリの入札制度があり、その権利は他の海藻の採取にも適用</a:t>
            </a:r>
            <a:endParaRPr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4800" dirty="0">
                <a:latin typeface="HGPｺﾞｼｯｸE" panose="020B0900000000000000" pitchFamily="50" charset="-128"/>
                <a:ea typeface="HGPｺﾞｼｯｸE" panose="020B0900000000000000" pitchFamily="50" charset="-128"/>
              </a:rPr>
              <a:t>（２）一湊、志戸子でもイワノリを採取販売していた（個人採取）</a:t>
            </a:r>
            <a:endParaRPr kumimoji="1"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4800" dirty="0">
                <a:latin typeface="HGPｺﾞｼｯｸE" panose="020B0900000000000000" pitchFamily="50" charset="-128"/>
                <a:ea typeface="HGPｺﾞｼｯｸE" panose="020B0900000000000000" pitchFamily="50" charset="-128"/>
              </a:rPr>
              <a:t>（３）年貢としてのフノリ</a:t>
            </a:r>
            <a:endParaRPr kumimoji="1"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4800" dirty="0">
                <a:latin typeface="HGPｺﾞｼｯｸE" panose="020B0900000000000000" pitchFamily="50" charset="-128"/>
                <a:ea typeface="HGPｺﾞｼｯｸE" panose="020B0900000000000000" pitchFamily="50" charset="-128"/>
              </a:rPr>
              <a:t>　江戸時代島の女性は一人当たり年</a:t>
            </a:r>
            <a:r>
              <a:rPr kumimoji="1" lang="en-US" altLang="ja-JP" sz="4800" dirty="0">
                <a:latin typeface="HGPｺﾞｼｯｸE" panose="020B0900000000000000" pitchFamily="50" charset="-128"/>
                <a:ea typeface="HGPｺﾞｼｯｸE" panose="020B0900000000000000" pitchFamily="50" charset="-128"/>
              </a:rPr>
              <a:t>90</a:t>
            </a:r>
            <a:r>
              <a:rPr kumimoji="1" lang="ja-JP" altLang="en-US" sz="4800" dirty="0">
                <a:latin typeface="HGPｺﾞｼｯｸE" panose="020B0900000000000000" pitchFamily="50" charset="-128"/>
                <a:ea typeface="HGPｺﾞｼｯｸE" panose="020B0900000000000000" pitchFamily="50" charset="-128"/>
              </a:rPr>
              <a:t>匁</a:t>
            </a:r>
            <a:r>
              <a:rPr kumimoji="1" lang="en-US" altLang="ja-JP" sz="4800" dirty="0">
                <a:latin typeface="HGPｺﾞｼｯｸE" panose="020B0900000000000000" pitchFamily="50" charset="-128"/>
                <a:ea typeface="HGPｺﾞｼｯｸE" panose="020B0900000000000000" pitchFamily="50" charset="-128"/>
              </a:rPr>
              <a:t>(337.5</a:t>
            </a:r>
            <a:r>
              <a:rPr kumimoji="1" lang="ja-JP" altLang="en-US" sz="4800" dirty="0">
                <a:latin typeface="HGPｺﾞｼｯｸE" panose="020B0900000000000000" pitchFamily="50" charset="-128"/>
                <a:ea typeface="HGPｺﾞｼｯｸE" panose="020B0900000000000000" pitchFamily="50" charset="-128"/>
              </a:rPr>
              <a:t>グラム</a:t>
            </a:r>
            <a:r>
              <a:rPr kumimoji="1" lang="en-US" altLang="ja-JP" sz="4800" dirty="0">
                <a:latin typeface="HGPｺﾞｼｯｸE" panose="020B0900000000000000" pitchFamily="50" charset="-128"/>
                <a:ea typeface="HGPｺﾞｼｯｸE" panose="020B0900000000000000" pitchFamily="50" charset="-128"/>
              </a:rPr>
              <a:t>)</a:t>
            </a:r>
            <a:r>
              <a:rPr kumimoji="1" lang="ja-JP" altLang="en-US" sz="4800" dirty="0">
                <a:latin typeface="HGPｺﾞｼｯｸE" panose="020B0900000000000000" pitchFamily="50" charset="-128"/>
                <a:ea typeface="HGPｺﾞｼｯｸE" panose="020B0900000000000000" pitchFamily="50" charset="-128"/>
              </a:rPr>
              <a:t>のフノリを上納する義務あり（</a:t>
            </a:r>
            <a:r>
              <a:rPr kumimoji="1" lang="en-US" altLang="ja-JP" sz="4800" dirty="0">
                <a:latin typeface="HGPｺﾞｼｯｸE" panose="020B0900000000000000" pitchFamily="50" charset="-128"/>
                <a:ea typeface="HGPｺﾞｼｯｸE" panose="020B0900000000000000" pitchFamily="50" charset="-128"/>
              </a:rPr>
              <a:t>『</a:t>
            </a:r>
            <a:r>
              <a:rPr kumimoji="1" lang="ja-JP" altLang="en-US" sz="4800" dirty="0">
                <a:latin typeface="HGPｺﾞｼｯｸE" panose="020B0900000000000000" pitchFamily="50" charset="-128"/>
                <a:ea typeface="HGPｺﾞｼｯｸE" panose="020B0900000000000000" pitchFamily="50" charset="-128"/>
              </a:rPr>
              <a:t>上屋久町郷土誌</a:t>
            </a:r>
            <a:r>
              <a:rPr kumimoji="1" lang="en-US" altLang="ja-JP" sz="4800" dirty="0">
                <a:latin typeface="HGPｺﾞｼｯｸE" panose="020B0900000000000000" pitchFamily="50" charset="-128"/>
                <a:ea typeface="HGPｺﾞｼｯｸE" panose="020B0900000000000000" pitchFamily="50" charset="-128"/>
              </a:rPr>
              <a:t>』226</a:t>
            </a:r>
            <a:r>
              <a:rPr kumimoji="1" lang="ja-JP" altLang="en-US" sz="4800" dirty="0">
                <a:latin typeface="HGPｺﾞｼｯｸE" panose="020B0900000000000000" pitchFamily="50" charset="-128"/>
                <a:ea typeface="HGPｺﾞｼｯｸE" panose="020B0900000000000000" pitchFamily="50" charset="-128"/>
              </a:rPr>
              <a:t>ページ）</a:t>
            </a:r>
            <a:endParaRPr kumimoji="1"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4800" dirty="0">
                <a:latin typeface="HGPｺﾞｼｯｸE" panose="020B0900000000000000" pitchFamily="50" charset="-128"/>
                <a:ea typeface="HGPｺﾞｼｯｸE" panose="020B0900000000000000" pitchFamily="50" charset="-128"/>
              </a:rPr>
              <a:t>（４）</a:t>
            </a:r>
            <a:r>
              <a:rPr kumimoji="1" lang="ja-JP" altLang="en-US" sz="4800" dirty="0">
                <a:latin typeface="HGPｺﾞｼｯｸE" panose="020B0900000000000000" pitchFamily="50" charset="-128"/>
                <a:ea typeface="HGPｺﾞｼｯｸE" panose="020B0900000000000000" pitchFamily="50" charset="-128"/>
              </a:rPr>
              <a:t>宮之浦のフノリ採取</a:t>
            </a:r>
            <a:endParaRPr kumimoji="1"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4800" dirty="0">
                <a:latin typeface="HGPｺﾞｼｯｸE" panose="020B0900000000000000" pitchFamily="50" charset="-128"/>
                <a:ea typeface="HGPｺﾞｼｯｸE" panose="020B0900000000000000" pitchFamily="50" charset="-128"/>
              </a:rPr>
              <a:t>宮之浦川の左岸は一般採取用、右岸は学校用として区分していた</a:t>
            </a:r>
            <a:br>
              <a:rPr kumimoji="1" lang="en-US" altLang="ja-JP" sz="4800" dirty="0">
                <a:latin typeface="HGPｺﾞｼｯｸE" panose="020B0900000000000000" pitchFamily="50" charset="-128"/>
                <a:ea typeface="HGPｺﾞｼｯｸE" panose="020B0900000000000000" pitchFamily="50" charset="-128"/>
              </a:rPr>
            </a:br>
            <a:r>
              <a:rPr kumimoji="1" lang="ja-JP" altLang="en-US" sz="4800" dirty="0">
                <a:latin typeface="HGPｺﾞｼｯｸE" panose="020B0900000000000000" pitchFamily="50" charset="-128"/>
                <a:ea typeface="HGPｺﾞｼｯｸE" panose="020B0900000000000000" pitchFamily="50" charset="-128"/>
              </a:rPr>
              <a:t>（</a:t>
            </a:r>
            <a:r>
              <a:rPr lang="ja-JP" altLang="en-US" sz="4800" dirty="0">
                <a:latin typeface="HGPｺﾞｼｯｸE" panose="020B0900000000000000" pitchFamily="50" charset="-128"/>
                <a:ea typeface="HGPｺﾞｼｯｸE" panose="020B0900000000000000" pitchFamily="50" charset="-128"/>
              </a:rPr>
              <a:t>５）マクリ（海人草）は虫下し用（</a:t>
            </a:r>
            <a:r>
              <a:rPr lang="en-US" altLang="ja-JP" sz="4800" dirty="0">
                <a:latin typeface="HGPｺﾞｼｯｸE" panose="020B0900000000000000" pitchFamily="50" charset="-128"/>
                <a:ea typeface="HGPｺﾞｼｯｸE" panose="020B0900000000000000" pitchFamily="50" charset="-128"/>
              </a:rPr>
              <a:t>1953</a:t>
            </a:r>
            <a:r>
              <a:rPr lang="ja-JP" altLang="en-US" sz="4800" dirty="0">
                <a:latin typeface="HGPｺﾞｼｯｸE" panose="020B0900000000000000" pitchFamily="50" charset="-128"/>
                <a:ea typeface="HGPｺﾞｼｯｸE" panose="020B0900000000000000" pitchFamily="50" charset="-128"/>
              </a:rPr>
              <a:t>年マクリからカイニン酸分離）</a:t>
            </a:r>
            <a:endParaRPr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4800" dirty="0">
                <a:latin typeface="HGPｺﾞｼｯｸE" panose="020B0900000000000000" pitchFamily="50" charset="-128"/>
                <a:ea typeface="HGPｺﾞｼｯｸE" panose="020B0900000000000000" pitchFamily="50" charset="-128"/>
              </a:rPr>
              <a:t>３．永田の入札制度</a:t>
            </a:r>
            <a:endParaRPr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4800" dirty="0">
                <a:latin typeface="HGPｺﾞｼｯｸE" panose="020B0900000000000000" pitchFamily="50" charset="-128"/>
                <a:ea typeface="HGPｺﾞｼｯｸE" panose="020B0900000000000000" pitchFamily="50" charset="-128"/>
              </a:rPr>
              <a:t>（１）漁協が管理、</a:t>
            </a:r>
            <a:r>
              <a:rPr lang="ja-JP" altLang="en-US" sz="4800" dirty="0">
                <a:solidFill>
                  <a:srgbClr val="FF0000"/>
                </a:solidFill>
                <a:latin typeface="HGPｺﾞｼｯｸE" panose="020B0900000000000000" pitchFamily="50" charset="-128"/>
                <a:ea typeface="HGPｺﾞｼｯｸE" panose="020B0900000000000000" pitchFamily="50" charset="-128"/>
              </a:rPr>
              <a:t>入札料２０～３０万円</a:t>
            </a:r>
            <a:r>
              <a:rPr lang="ja-JP" altLang="en-US" sz="4800" dirty="0">
                <a:latin typeface="HGPｺﾞｼｯｸE" panose="020B0900000000000000" pitchFamily="50" charset="-128"/>
                <a:ea typeface="HGPｺﾞｼｯｸE" panose="020B0900000000000000" pitchFamily="50" charset="-128"/>
              </a:rPr>
              <a:t>は永田区に納入、区は修学旅行の補助などに使用</a:t>
            </a:r>
            <a:endParaRPr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4800" dirty="0">
                <a:latin typeface="HGPｺﾞｼｯｸE" panose="020B0900000000000000" pitchFamily="50" charset="-128"/>
                <a:ea typeface="HGPｺﾞｼｯｸE" panose="020B0900000000000000" pitchFamily="50" charset="-128"/>
              </a:rPr>
              <a:t>（２）海の共的資源利用で金銭的利益が発生してからの発展形態か？</a:t>
            </a:r>
            <a:endParaRPr kumimoji="1" lang="en-US" altLang="ja-JP" sz="4800" dirty="0">
              <a:latin typeface="HGPｺﾞｼｯｸE" panose="020B0900000000000000" pitchFamily="50" charset="-128"/>
              <a:ea typeface="HGPｺﾞｼｯｸE" panose="020B0900000000000000" pitchFamily="50" charset="-128"/>
            </a:endParaRPr>
          </a:p>
          <a:p>
            <a:pPr marL="0" indent="0">
              <a:lnSpc>
                <a:spcPct val="120000"/>
              </a:lnSpc>
              <a:buNone/>
            </a:pPr>
            <a:endParaRPr kumimoji="1" lang="en-US" altLang="ja-JP" sz="4800" dirty="0">
              <a:latin typeface="HGPｺﾞｼｯｸE" panose="020B0900000000000000" pitchFamily="50" charset="-128"/>
              <a:ea typeface="HGPｺﾞｼｯｸE" panose="020B0900000000000000" pitchFamily="50" charset="-128"/>
            </a:endParaRPr>
          </a:p>
          <a:p>
            <a:pPr marL="0" indent="0">
              <a:buNone/>
            </a:pPr>
            <a:endParaRPr lang="ja-JP" altLang="en-US" sz="4800" dirty="0">
              <a:latin typeface="HGPｺﾞｼｯｸE" panose="020B0900000000000000" pitchFamily="50" charset="-128"/>
              <a:ea typeface="HGPｺﾞｼｯｸE" panose="020B0900000000000000" pitchFamily="50" charset="-128"/>
            </a:endParaRPr>
          </a:p>
          <a:p>
            <a:endParaRPr kumimoji="1" lang="ja-JP" altLang="en-US" dirty="0"/>
          </a:p>
        </p:txBody>
      </p:sp>
    </p:spTree>
    <p:extLst>
      <p:ext uri="{BB962C8B-B14F-4D97-AF65-F5344CB8AC3E}">
        <p14:creationId xmlns:p14="http://schemas.microsoft.com/office/powerpoint/2010/main" val="3193738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413B4-51E5-6718-6B8D-56C0DA8729F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EE78663-BCD4-AC91-B9FB-E37D5387AF18}"/>
              </a:ext>
            </a:extLst>
          </p:cNvPr>
          <p:cNvSpPr>
            <a:spLocks noGrp="1"/>
          </p:cNvSpPr>
          <p:nvPr>
            <p:ph type="title"/>
          </p:nvPr>
        </p:nvSpPr>
        <p:spPr>
          <a:xfrm>
            <a:off x="762000" y="238912"/>
            <a:ext cx="10515600" cy="702650"/>
          </a:xfrm>
        </p:spPr>
        <p:txBody>
          <a:bodyPr>
            <a:normAutofit/>
          </a:bodyPr>
          <a:lstStyle/>
          <a:p>
            <a:r>
              <a:rPr lang="ja-JP" altLang="en-US" sz="3600" dirty="0">
                <a:latin typeface="HGPｺﾞｼｯｸE" panose="020B0900000000000000" pitchFamily="50" charset="-128"/>
                <a:ea typeface="HGPｺﾞｼｯｸE" panose="020B0900000000000000" pitchFamily="50" charset="-128"/>
              </a:rPr>
              <a:t>永田の入札制度②</a:t>
            </a:r>
            <a:r>
              <a:rPr lang="en-US" altLang="ja-JP" sz="3600" dirty="0">
                <a:latin typeface="HGPｺﾞｼｯｸE" panose="020B0900000000000000" pitchFamily="50" charset="-128"/>
                <a:ea typeface="HGPｺﾞｼｯｸE" panose="020B0900000000000000" pitchFamily="50" charset="-128"/>
              </a:rPr>
              <a:t>――</a:t>
            </a:r>
            <a:r>
              <a:rPr lang="ja-JP" altLang="en-US" sz="3600" dirty="0">
                <a:latin typeface="HGPｺﾞｼｯｸE" panose="020B0900000000000000" pitchFamily="50" charset="-128"/>
                <a:ea typeface="HGPｺﾞｼｯｸE" panose="020B0900000000000000" pitchFamily="50" charset="-128"/>
              </a:rPr>
              <a:t>ウミガメの卵</a:t>
            </a:r>
            <a:endParaRPr kumimoji="1" lang="ja-JP" altLang="en-US" sz="3600" dirty="0">
              <a:latin typeface="HGPｺﾞｼｯｸE" panose="020B0900000000000000" pitchFamily="50" charset="-128"/>
              <a:ea typeface="HGPｺﾞｼｯｸE" panose="020B0900000000000000" pitchFamily="50" charset="-128"/>
            </a:endParaRPr>
          </a:p>
        </p:txBody>
      </p:sp>
      <p:sp>
        <p:nvSpPr>
          <p:cNvPr id="3" name="コンテンツ プレースホルダー 2">
            <a:extLst>
              <a:ext uri="{FF2B5EF4-FFF2-40B4-BE49-F238E27FC236}">
                <a16:creationId xmlns:a16="http://schemas.microsoft.com/office/drawing/2014/main" id="{8AA0A67C-C002-4BBC-EDCB-AF9DFAC6CC2C}"/>
              </a:ext>
            </a:extLst>
          </p:cNvPr>
          <p:cNvSpPr>
            <a:spLocks noGrp="1"/>
          </p:cNvSpPr>
          <p:nvPr>
            <p:ph sz="half" idx="1"/>
          </p:nvPr>
        </p:nvSpPr>
        <p:spPr>
          <a:xfrm>
            <a:off x="838200" y="1113576"/>
            <a:ext cx="5181600" cy="5063387"/>
          </a:xfrm>
        </p:spPr>
        <p:txBody>
          <a:bodyPr>
            <a:noAutofit/>
          </a:bodyPr>
          <a:lstStyle/>
          <a:p>
            <a:pPr marL="0" indent="0">
              <a:buNone/>
            </a:pPr>
            <a:r>
              <a:rPr lang="ja-JP" altLang="en-US" sz="1200" dirty="0">
                <a:latin typeface="HGPｺﾞｼｯｸE" panose="020B0900000000000000" pitchFamily="50" charset="-128"/>
                <a:ea typeface="HGPｺﾞｼｯｸE" panose="020B0900000000000000" pitchFamily="50" charset="-128"/>
              </a:rPr>
              <a:t>１．ウミガメの卵の入札制度</a:t>
            </a:r>
            <a:endParaRPr lang="en-US" altLang="ja-JP" sz="1200" dirty="0">
              <a:latin typeface="HGPｺﾞｼｯｸE" panose="020B0900000000000000" pitchFamily="50" charset="-128"/>
              <a:ea typeface="HGPｺﾞｼｯｸE" panose="020B0900000000000000" pitchFamily="50" charset="-128"/>
            </a:endParaRPr>
          </a:p>
          <a:p>
            <a:pPr marL="0" indent="0">
              <a:buNone/>
            </a:pPr>
            <a:r>
              <a:rPr kumimoji="1" lang="ja-JP" altLang="en-US" sz="1200" dirty="0">
                <a:latin typeface="HGPｺﾞｼｯｸE" panose="020B0900000000000000" pitchFamily="50" charset="-128"/>
                <a:ea typeface="HGPｺﾞｼｯｸE" panose="020B0900000000000000" pitchFamily="50" charset="-128"/>
              </a:rPr>
              <a:t>（１）前浜</a:t>
            </a:r>
            <a:endParaRPr kumimoji="1" lang="en-US" altLang="ja-JP" sz="1200" dirty="0">
              <a:latin typeface="HGPｺﾞｼｯｸE" panose="020B0900000000000000" pitchFamily="50" charset="-128"/>
              <a:ea typeface="HGPｺﾞｼｯｸE" panose="020B0900000000000000" pitchFamily="50" charset="-128"/>
            </a:endParaRPr>
          </a:p>
          <a:p>
            <a:pPr marL="0" indent="0">
              <a:buNone/>
            </a:pPr>
            <a:r>
              <a:rPr lang="ja-JP" altLang="en-US" sz="1200" dirty="0">
                <a:latin typeface="HGPｺﾞｼｯｸE" panose="020B0900000000000000" pitchFamily="50" charset="-128"/>
                <a:ea typeface="HGPｺﾞｼｯｸE" panose="020B0900000000000000" pitchFamily="50" charset="-128"/>
                <a:cs typeface="Segoe UI Symbol" panose="020B0502040204020203" pitchFamily="34" charset="0"/>
              </a:rPr>
              <a:t>＊</a:t>
            </a:r>
            <a:r>
              <a:rPr lang="en-US" altLang="ja-JP" sz="1200" dirty="0">
                <a:latin typeface="HGPｺﾞｼｯｸE" panose="020B0900000000000000" pitchFamily="50" charset="-128"/>
                <a:ea typeface="HGPｺﾞｼｯｸE" panose="020B0900000000000000" pitchFamily="50" charset="-128"/>
                <a:cs typeface="Segoe UI Symbol" panose="020B0502040204020203" pitchFamily="34" charset="0"/>
              </a:rPr>
              <a:t>1955</a:t>
            </a:r>
            <a:r>
              <a:rPr lang="ja-JP" altLang="en-US" sz="1200" dirty="0">
                <a:latin typeface="HGPｺﾞｼｯｸE" panose="020B0900000000000000" pitchFamily="50" charset="-128"/>
                <a:ea typeface="HGPｺﾞｼｯｸE" panose="020B0900000000000000" pitchFamily="50" charset="-128"/>
                <a:cs typeface="Segoe UI Symbol" panose="020B0502040204020203" pitchFamily="34" charset="0"/>
              </a:rPr>
              <a:t>年頃まで柴喜左衛門氏らが入札（中学生の孫たちが採卵し、販売）</a:t>
            </a:r>
            <a:endParaRPr lang="en-US" altLang="ja-JP" sz="12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buNone/>
            </a:pPr>
            <a:r>
              <a:rPr lang="ja-JP" altLang="en-US" sz="1200" dirty="0">
                <a:latin typeface="HGPｺﾞｼｯｸE" panose="020B0900000000000000" pitchFamily="50" charset="-128"/>
                <a:ea typeface="HGPｺﾞｼｯｸE" panose="020B0900000000000000" pitchFamily="50" charset="-128"/>
                <a:cs typeface="Segoe UI Symbol" panose="020B0502040204020203" pitchFamily="34" charset="0"/>
              </a:rPr>
              <a:t>＊当時は前浜だけの入札（田舎浜、四つ瀬入札者不明）</a:t>
            </a:r>
            <a:endParaRPr lang="en-US" altLang="ja-JP" sz="12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buNone/>
            </a:pPr>
            <a:r>
              <a:rPr kumimoji="1" lang="ja-JP" altLang="en-US" sz="1200" dirty="0">
                <a:latin typeface="HGPｺﾞｼｯｸE" panose="020B0900000000000000" pitchFamily="50" charset="-128"/>
                <a:ea typeface="HGPｺﾞｼｯｸE" panose="020B0900000000000000" pitchFamily="50" charset="-128"/>
              </a:rPr>
              <a:t>＊喜左衛門氏が高齢化、</a:t>
            </a:r>
            <a:r>
              <a:rPr kumimoji="1" lang="en-US" altLang="ja-JP" sz="1200" dirty="0">
                <a:latin typeface="HGPｺﾞｼｯｸE" panose="020B0900000000000000" pitchFamily="50" charset="-128"/>
                <a:ea typeface="HGPｺﾞｼｯｸE" panose="020B0900000000000000" pitchFamily="50" charset="-128"/>
              </a:rPr>
              <a:t>1955</a:t>
            </a:r>
            <a:r>
              <a:rPr kumimoji="1" lang="ja-JP" altLang="en-US" sz="1200" dirty="0">
                <a:latin typeface="HGPｺﾞｼｯｸE" panose="020B0900000000000000" pitchFamily="50" charset="-128"/>
                <a:ea typeface="HGPｺﾞｼｯｸE" panose="020B0900000000000000" pitchFamily="50" charset="-128"/>
              </a:rPr>
              <a:t>年頃</a:t>
            </a: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渡辺浩一氏（肉屋、養豚業）前浜の権利入札</a:t>
            </a:r>
            <a:endParaRPr lang="en-US" altLang="ja-JP" sz="12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buNone/>
            </a:pPr>
            <a:r>
              <a:rPr lang="ja-JP" altLang="en-US" sz="1200" dirty="0">
                <a:latin typeface="HGPｺﾞｼｯｸE" panose="020B0900000000000000" pitchFamily="50" charset="-128"/>
                <a:ea typeface="HGPｺﾞｼｯｸE" panose="020B0900000000000000" pitchFamily="50" charset="-128"/>
                <a:cs typeface="Segoe UI Symbol" panose="020B0502040204020203" pitchFamily="34" charset="0"/>
              </a:rPr>
              <a:t>（２）</a:t>
            </a:r>
            <a:r>
              <a:rPr kumimoji="1" lang="ja-JP" altLang="en-US" sz="1200" dirty="0">
                <a:latin typeface="HGPｺﾞｼｯｸE" panose="020B0900000000000000" pitchFamily="50" charset="-128"/>
                <a:ea typeface="HGPｺﾞｼｯｸE" panose="020B0900000000000000" pitchFamily="50" charset="-128"/>
              </a:rPr>
              <a:t>前浜、田舎浜、四つ瀬（</a:t>
            </a:r>
            <a:r>
              <a:rPr kumimoji="1" lang="en-US" altLang="ja-JP" sz="1200" dirty="0">
                <a:latin typeface="HGPｺﾞｼｯｸE" panose="020B0900000000000000" pitchFamily="50" charset="-128"/>
                <a:ea typeface="HGPｺﾞｼｯｸE" panose="020B0900000000000000" pitchFamily="50" charset="-128"/>
              </a:rPr>
              <a:t>1955</a:t>
            </a:r>
            <a:r>
              <a:rPr kumimoji="1" lang="ja-JP" altLang="en-US" sz="1200" dirty="0">
                <a:latin typeface="HGPｺﾞｼｯｸE" panose="020B0900000000000000" pitchFamily="50" charset="-128"/>
                <a:ea typeface="HGPｺﾞｼｯｸE" panose="020B0900000000000000" pitchFamily="50" charset="-128"/>
              </a:rPr>
              <a:t>年頃～</a:t>
            </a:r>
            <a:r>
              <a:rPr kumimoji="1" lang="en-US" altLang="ja-JP" sz="1200" dirty="0">
                <a:latin typeface="HGPｺﾞｼｯｸE" panose="020B0900000000000000" pitchFamily="50" charset="-128"/>
                <a:ea typeface="HGPｺﾞｼｯｸE" panose="020B0900000000000000" pitchFamily="50" charset="-128"/>
              </a:rPr>
              <a:t>1960</a:t>
            </a:r>
            <a:r>
              <a:rPr kumimoji="1" lang="ja-JP" altLang="en-US" sz="1200" dirty="0">
                <a:latin typeface="HGPｺﾞｼｯｸE" panose="020B0900000000000000" pitchFamily="50" charset="-128"/>
                <a:ea typeface="HGPｺﾞｼｯｸE" panose="020B0900000000000000" pitchFamily="50" charset="-128"/>
              </a:rPr>
              <a:t>年代末）</a:t>
            </a:r>
            <a:endParaRPr kumimoji="1" lang="en-US" altLang="ja-JP" sz="1200" dirty="0">
              <a:latin typeface="HGPｺﾞｼｯｸE" panose="020B0900000000000000" pitchFamily="50" charset="-128"/>
              <a:ea typeface="HGPｺﾞｼｯｸE" panose="020B0900000000000000" pitchFamily="50" charset="-128"/>
            </a:endParaRPr>
          </a:p>
          <a:p>
            <a:pPr marL="0" indent="0">
              <a:buNone/>
            </a:pP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ja-JP"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前浜</a:t>
            </a: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r>
              <a:rPr lang="en-US" altLang="ja-JP"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5</a:t>
            </a: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万円</a:t>
            </a:r>
            <a:r>
              <a:rPr lang="ja-JP" altLang="en-US" sz="1200" dirty="0">
                <a:latin typeface="HGPｺﾞｼｯｸE" panose="020B0900000000000000" pitchFamily="50" charset="-128"/>
                <a:ea typeface="HGPｺﾞｼｯｸE" panose="020B0900000000000000" pitchFamily="50" charset="-128"/>
                <a:cs typeface="Segoe UI Symbol" panose="020B0502040204020203" pitchFamily="34" charset="0"/>
              </a:rPr>
              <a:t>　（渡辺浩一氏）</a:t>
            </a:r>
            <a:endParaRPr lang="en-US" altLang="ja-JP" sz="12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buNone/>
            </a:pP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ja-JP"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田舎浜</a:t>
            </a: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r>
              <a:rPr lang="ja-JP" altLang="ja-JP"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５万円</a:t>
            </a:r>
            <a:r>
              <a:rPr lang="ja-JP" altLang="en-US" sz="1200" dirty="0">
                <a:latin typeface="HGPｺﾞｼｯｸE" panose="020B0900000000000000" pitchFamily="50" charset="-128"/>
                <a:ea typeface="HGPｺﾞｼｯｸE" panose="020B0900000000000000" pitchFamily="50" charset="-128"/>
                <a:cs typeface="Segoe UI Symbol" panose="020B0502040204020203" pitchFamily="34" charset="0"/>
              </a:rPr>
              <a:t>　入札者</a:t>
            </a: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柴勝蔵氏（喜左衛門の息子）、柴金喜氏（いとこの関係）、二人で柴建設経営、金喜さんはイワノリの入札者でもある</a:t>
            </a:r>
            <a:endParaRPr lang="en-US" altLang="ja-JP" sz="12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buNone/>
            </a:pP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ja-JP"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四つ瀬</a:t>
            </a: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r>
              <a:rPr lang="ja-JP" altLang="ja-JP"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２万円</a:t>
            </a:r>
            <a:r>
              <a:rPr lang="ja-JP" altLang="en-US" sz="1200" dirty="0">
                <a:latin typeface="HGPｺﾞｼｯｸE" panose="020B0900000000000000" pitchFamily="50" charset="-128"/>
                <a:ea typeface="HGPｺﾞｼｯｸE" panose="020B0900000000000000" pitchFamily="50" charset="-128"/>
                <a:cs typeface="Segoe UI Symbol" panose="020B0502040204020203" pitchFamily="34" charset="0"/>
              </a:rPr>
              <a:t>　岩川久義さん（？）</a:t>
            </a:r>
            <a:endParaRPr lang="en-US" altLang="ja-JP" sz="12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buNone/>
            </a:pPr>
            <a:r>
              <a:rPr lang="ja-JP" altLang="en-US" sz="1200" dirty="0">
                <a:effectLst/>
                <a:latin typeface="HGPｺﾞｼｯｸE" panose="020B0900000000000000" pitchFamily="50" charset="-128"/>
                <a:ea typeface="HGPｺﾞｼｯｸE" panose="020B0900000000000000" pitchFamily="50" charset="-128"/>
                <a:cs typeface="Segoe UI Symbol" panose="020B0502040204020203" pitchFamily="34" charset="0"/>
              </a:rPr>
              <a:t>計　</a:t>
            </a:r>
            <a:r>
              <a:rPr lang="en-US" altLang="ja-JP" sz="1200" dirty="0">
                <a:solidFill>
                  <a:srgbClr val="FF0000"/>
                </a:solidFill>
                <a:effectLst/>
                <a:latin typeface="HGPｺﾞｼｯｸE" panose="020B0900000000000000" pitchFamily="50" charset="-128"/>
                <a:ea typeface="HGPｺﾞｼｯｸE" panose="020B0900000000000000" pitchFamily="50" charset="-128"/>
                <a:cs typeface="Segoe UI Symbol" panose="020B0502040204020203" pitchFamily="34" charset="0"/>
              </a:rPr>
              <a:t>3</a:t>
            </a:r>
            <a:r>
              <a:rPr lang="ja-JP" altLang="en-US" sz="1200" dirty="0">
                <a:solidFill>
                  <a:srgbClr val="FF0000"/>
                </a:solidFill>
                <a:effectLst/>
                <a:latin typeface="HGPｺﾞｼｯｸE" panose="020B0900000000000000" pitchFamily="50" charset="-128"/>
                <a:ea typeface="HGPｺﾞｼｯｸE" panose="020B0900000000000000" pitchFamily="50" charset="-128"/>
                <a:cs typeface="Segoe UI Symbol" panose="020B0502040204020203" pitchFamily="34" charset="0"/>
              </a:rPr>
              <a:t>組</a:t>
            </a:r>
            <a:r>
              <a:rPr lang="en-US" altLang="ja-JP" sz="1200" dirty="0">
                <a:solidFill>
                  <a:srgbClr val="FF0000"/>
                </a:solidFill>
                <a:effectLst/>
                <a:latin typeface="HGPｺﾞｼｯｸE" panose="020B0900000000000000" pitchFamily="50" charset="-128"/>
                <a:ea typeface="HGPｺﾞｼｯｸE" panose="020B0900000000000000" pitchFamily="50" charset="-128"/>
                <a:cs typeface="Segoe UI Symbol" panose="020B0502040204020203" pitchFamily="34" charset="0"/>
              </a:rPr>
              <a:t>4</a:t>
            </a:r>
            <a:r>
              <a:rPr lang="ja-JP" altLang="en-US" sz="1200" dirty="0">
                <a:solidFill>
                  <a:srgbClr val="FF0000"/>
                </a:solidFill>
                <a:effectLst/>
                <a:latin typeface="HGPｺﾞｼｯｸE" panose="020B0900000000000000" pitchFamily="50" charset="-128"/>
                <a:ea typeface="HGPｺﾞｼｯｸE" panose="020B0900000000000000" pitchFamily="50" charset="-128"/>
                <a:cs typeface="Segoe UI Symbol" panose="020B0502040204020203" pitchFamily="34" charset="0"/>
              </a:rPr>
              <a:t>名、入札料</a:t>
            </a:r>
            <a:r>
              <a:rPr lang="en-US" altLang="ja-JP" sz="1200" dirty="0">
                <a:solidFill>
                  <a:srgbClr val="FF0000"/>
                </a:solidFill>
                <a:effectLst/>
                <a:latin typeface="HGPｺﾞｼｯｸE" panose="020B0900000000000000" pitchFamily="50" charset="-128"/>
                <a:ea typeface="HGPｺﾞｼｯｸE" panose="020B0900000000000000" pitchFamily="50" charset="-128"/>
                <a:cs typeface="Segoe UI Symbol" panose="020B0502040204020203" pitchFamily="34" charset="0"/>
              </a:rPr>
              <a:t>12</a:t>
            </a:r>
            <a:r>
              <a:rPr lang="ja-JP" altLang="en-US" sz="1200" dirty="0">
                <a:solidFill>
                  <a:srgbClr val="FF0000"/>
                </a:solidFill>
                <a:effectLst/>
                <a:latin typeface="HGPｺﾞｼｯｸE" panose="020B0900000000000000" pitchFamily="50" charset="-128"/>
                <a:ea typeface="HGPｺﾞｼｯｸE" panose="020B0900000000000000" pitchFamily="50" charset="-128"/>
                <a:cs typeface="Segoe UI Symbol" panose="020B0502040204020203" pitchFamily="34" charset="0"/>
              </a:rPr>
              <a:t>万円</a:t>
            </a:r>
            <a:endParaRPr lang="en-US" altLang="ja-JP" sz="1200" dirty="0">
              <a:solidFill>
                <a:srgbClr val="FF0000"/>
              </a:solidFill>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buNone/>
            </a:pPr>
            <a:r>
              <a:rPr kumimoji="1" lang="ja-JP" altLang="en-US" sz="1200" dirty="0">
                <a:latin typeface="HGPｺﾞｼｯｸE" panose="020B0900000000000000" pitchFamily="50" charset="-128"/>
                <a:ea typeface="HGPｺﾞｼｯｸE" panose="020B0900000000000000" pitchFamily="50" charset="-128"/>
              </a:rPr>
              <a:t>＊入札は希望者が札を入れて、最高入札者に決定</a:t>
            </a:r>
            <a:endParaRPr kumimoji="1" lang="en-US" altLang="ja-JP" sz="1200" dirty="0">
              <a:latin typeface="HGPｺﾞｼｯｸE" panose="020B0900000000000000" pitchFamily="50" charset="-128"/>
              <a:ea typeface="HGPｺﾞｼｯｸE" panose="020B0900000000000000" pitchFamily="50" charset="-128"/>
            </a:endParaRPr>
          </a:p>
          <a:p>
            <a:pPr marL="0" indent="0">
              <a:buNone/>
            </a:pPr>
            <a:endParaRPr kumimoji="1" lang="en-US" altLang="ja-JP" sz="1100" dirty="0">
              <a:latin typeface="HGPｺﾞｼｯｸE" panose="020B0900000000000000" pitchFamily="50" charset="-128"/>
              <a:ea typeface="HGPｺﾞｼｯｸE" panose="020B0900000000000000" pitchFamily="50" charset="-128"/>
            </a:endParaRPr>
          </a:p>
        </p:txBody>
      </p:sp>
      <p:sp>
        <p:nvSpPr>
          <p:cNvPr id="4" name="コンテンツ プレースホルダー 3">
            <a:extLst>
              <a:ext uri="{FF2B5EF4-FFF2-40B4-BE49-F238E27FC236}">
                <a16:creationId xmlns:a16="http://schemas.microsoft.com/office/drawing/2014/main" id="{C9197393-C0E4-973C-4687-F26C1DBF2620}"/>
              </a:ext>
            </a:extLst>
          </p:cNvPr>
          <p:cNvSpPr>
            <a:spLocks noGrp="1"/>
          </p:cNvSpPr>
          <p:nvPr>
            <p:ph sz="half" idx="2"/>
          </p:nvPr>
        </p:nvSpPr>
        <p:spPr>
          <a:xfrm>
            <a:off x="6172200" y="941561"/>
            <a:ext cx="5181600" cy="5407415"/>
          </a:xfrm>
        </p:spPr>
        <p:txBody>
          <a:bodyPr>
            <a:normAutofit/>
          </a:bodyPr>
          <a:lstStyle/>
          <a:p>
            <a:pPr marL="0" indent="0">
              <a:buNone/>
            </a:pPr>
            <a:r>
              <a:rPr lang="ja-JP" altLang="en-US" sz="1100" dirty="0">
                <a:latin typeface="HGPｺﾞｼｯｸE" panose="020B0900000000000000" pitchFamily="50" charset="-128"/>
                <a:ea typeface="HGPｺﾞｼｯｸE" panose="020B0900000000000000" pitchFamily="50" charset="-128"/>
              </a:rPr>
              <a:t>２．利用実態</a:t>
            </a:r>
            <a:endParaRPr lang="en-US" altLang="ja-JP" sz="1100" dirty="0">
              <a:latin typeface="HGPｺﾞｼｯｸE" panose="020B0900000000000000" pitchFamily="50" charset="-128"/>
              <a:ea typeface="HGPｺﾞｼｯｸE" panose="020B0900000000000000" pitchFamily="50" charset="-128"/>
            </a:endParaRPr>
          </a:p>
          <a:p>
            <a:pPr marL="0" indent="0">
              <a:buNone/>
            </a:pPr>
            <a:r>
              <a:rPr kumimoji="1" lang="ja-JP" altLang="en-US" sz="1100" dirty="0">
                <a:latin typeface="HGPｺﾞｼｯｸE" panose="020B0900000000000000" pitchFamily="50" charset="-128"/>
                <a:ea typeface="HGPｺﾞｼｯｸE" panose="020B0900000000000000" pitchFamily="50" charset="-128"/>
              </a:rPr>
              <a:t>（１）</a:t>
            </a:r>
            <a:r>
              <a:rPr lang="ja-JP" altLang="en-US" sz="1100" dirty="0">
                <a:latin typeface="HGPｺﾞｼｯｸE" panose="020B0900000000000000" pitchFamily="50" charset="-128"/>
                <a:ea typeface="HGPｺﾞｼｯｸE" panose="020B0900000000000000" pitchFamily="50" charset="-128"/>
              </a:rPr>
              <a:t>上陸産卵数</a:t>
            </a:r>
            <a:endParaRPr kumimoji="1" lang="en-US" altLang="ja-JP" sz="1100" dirty="0">
              <a:latin typeface="HGPｺﾞｼｯｸE" panose="020B0900000000000000" pitchFamily="50" charset="-128"/>
              <a:ea typeface="HGPｺﾞｼｯｸE" panose="020B0900000000000000" pitchFamily="50" charset="-128"/>
            </a:endParaRPr>
          </a:p>
          <a:p>
            <a:pPr marL="0" indent="0">
              <a:buNone/>
            </a:pPr>
            <a:r>
              <a:rPr kumimoji="1" lang="ja-JP" altLang="en-US" sz="1100" dirty="0">
                <a:latin typeface="HGPｺﾞｼｯｸE" panose="020B0900000000000000" pitchFamily="50" charset="-128"/>
                <a:ea typeface="HGPｺﾞｼｯｸE" panose="020B0900000000000000" pitchFamily="50" charset="-128"/>
              </a:rPr>
              <a:t>＊</a:t>
            </a:r>
            <a:r>
              <a:rPr kumimoji="1" lang="en-US" altLang="ja-JP" sz="1100" dirty="0">
                <a:latin typeface="HGPｺﾞｼｯｸE" panose="020B0900000000000000" pitchFamily="50" charset="-128"/>
                <a:ea typeface="HGPｺﾞｼｯｸE" panose="020B0900000000000000" pitchFamily="50" charset="-128"/>
              </a:rPr>
              <a:t>1990</a:t>
            </a:r>
            <a:r>
              <a:rPr kumimoji="1" lang="ja-JP" altLang="en-US" sz="1100" dirty="0">
                <a:latin typeface="HGPｺﾞｼｯｸE" panose="020B0900000000000000" pitchFamily="50" charset="-128"/>
                <a:ea typeface="HGPｺﾞｼｯｸE" panose="020B0900000000000000" pitchFamily="50" charset="-128"/>
              </a:rPr>
              <a:t>年代、田舎浜、前浜で１シーズン延べ</a:t>
            </a:r>
            <a:r>
              <a:rPr kumimoji="1" lang="en-US" altLang="ja-JP" sz="1100" dirty="0">
                <a:solidFill>
                  <a:srgbClr val="FF0000"/>
                </a:solidFill>
                <a:latin typeface="HGPｺﾞｼｯｸE" panose="020B0900000000000000" pitchFamily="50" charset="-128"/>
                <a:ea typeface="HGPｺﾞｼｯｸE" panose="020B0900000000000000" pitchFamily="50" charset="-128"/>
              </a:rPr>
              <a:t>1,500</a:t>
            </a:r>
            <a:r>
              <a:rPr kumimoji="1" lang="ja-JP" altLang="en-US" sz="1100" dirty="0">
                <a:solidFill>
                  <a:srgbClr val="FF0000"/>
                </a:solidFill>
                <a:latin typeface="HGPｺﾞｼｯｸE" panose="020B0900000000000000" pitchFamily="50" charset="-128"/>
                <a:ea typeface="HGPｺﾞｼｯｸE" panose="020B0900000000000000" pitchFamily="50" charset="-128"/>
              </a:rPr>
              <a:t>頭の上陸産卵</a:t>
            </a:r>
            <a:r>
              <a:rPr kumimoji="1" lang="ja-JP" altLang="en-US" sz="1100" dirty="0">
                <a:latin typeface="HGPｺﾞｼｯｸE" panose="020B0900000000000000" pitchFamily="50" charset="-128"/>
                <a:ea typeface="HGPｺﾞｼｯｸE" panose="020B0900000000000000" pitchFamily="50" charset="-128"/>
              </a:rPr>
              <a:t>（大牟田、</a:t>
            </a:r>
            <a:r>
              <a:rPr kumimoji="1" lang="en-US" altLang="ja-JP" sz="1100" dirty="0">
                <a:latin typeface="HGPｺﾞｼｯｸE" panose="020B0900000000000000" pitchFamily="50" charset="-128"/>
                <a:ea typeface="HGPｺﾞｼｯｸE" panose="020B0900000000000000" pitchFamily="50" charset="-128"/>
              </a:rPr>
              <a:t>1997</a:t>
            </a:r>
            <a:r>
              <a:rPr kumimoji="1" lang="ja-JP" altLang="en-US" sz="1100" dirty="0">
                <a:latin typeface="HGPｺﾞｼｯｸE" panose="020B0900000000000000" pitchFamily="50" charset="-128"/>
                <a:ea typeface="HGPｺﾞｼｯｸE" panose="020B0900000000000000" pitchFamily="50" charset="-128"/>
              </a:rPr>
              <a:t>）</a:t>
            </a:r>
            <a:endParaRPr kumimoji="1"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＊１９６０年代以前、１シーズン</a:t>
            </a:r>
            <a:r>
              <a:rPr lang="en-US" altLang="ja-JP" sz="1100" dirty="0">
                <a:solidFill>
                  <a:srgbClr val="FF0000"/>
                </a:solidFill>
                <a:latin typeface="HGPｺﾞｼｯｸE" panose="020B0900000000000000" pitchFamily="50" charset="-128"/>
                <a:ea typeface="HGPｺﾞｼｯｸE" panose="020B0900000000000000" pitchFamily="50" charset="-128"/>
              </a:rPr>
              <a:t>1,500</a:t>
            </a:r>
            <a:r>
              <a:rPr lang="ja-JP" altLang="en-US" sz="1100" dirty="0">
                <a:solidFill>
                  <a:srgbClr val="FF0000"/>
                </a:solidFill>
                <a:latin typeface="HGPｺﾞｼｯｸE" panose="020B0900000000000000" pitchFamily="50" charset="-128"/>
                <a:ea typeface="HGPｺﾞｼｯｸE" panose="020B0900000000000000" pitchFamily="50" charset="-128"/>
              </a:rPr>
              <a:t>頭以上の産卵数</a:t>
            </a:r>
            <a:r>
              <a:rPr lang="ja-JP" altLang="en-US" sz="1100" dirty="0">
                <a:latin typeface="HGPｺﾞｼｯｸE" panose="020B0900000000000000" pitchFamily="50" charset="-128"/>
                <a:ea typeface="HGPｺﾞｼｯｸE" panose="020B0900000000000000" pitchFamily="50" charset="-128"/>
              </a:rPr>
              <a:t>があったはず</a:t>
            </a:r>
            <a:endParaRPr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a:t>
            </a:r>
            <a:r>
              <a:rPr lang="en-US" altLang="ja-JP" sz="1100" dirty="0">
                <a:latin typeface="HGPｺﾞｼｯｸE" panose="020B0900000000000000" pitchFamily="50" charset="-128"/>
                <a:ea typeface="HGPｺﾞｼｯｸE" panose="020B0900000000000000" pitchFamily="50" charset="-128"/>
              </a:rPr>
              <a:t>3</a:t>
            </a:r>
            <a:r>
              <a:rPr lang="ja-JP" altLang="en-US" sz="1100" dirty="0">
                <a:latin typeface="HGPｺﾞｼｯｸE" panose="020B0900000000000000" pitchFamily="50" charset="-128"/>
                <a:ea typeface="HGPｺﾞｼｯｸE" panose="020B0900000000000000" pitchFamily="50" charset="-128"/>
              </a:rPr>
              <a:t>つの浜全体で、最大</a:t>
            </a:r>
            <a:r>
              <a:rPr lang="en-US" altLang="ja-JP" sz="1100" dirty="0">
                <a:latin typeface="HGPｺﾞｼｯｸE" panose="020B0900000000000000" pitchFamily="50" charset="-128"/>
                <a:ea typeface="HGPｺﾞｼｯｸE" panose="020B0900000000000000" pitchFamily="50" charset="-128"/>
              </a:rPr>
              <a:t>900</a:t>
            </a:r>
            <a:r>
              <a:rPr lang="ja-JP" altLang="en-US" sz="1100" dirty="0">
                <a:latin typeface="HGPｺﾞｼｯｸE" panose="020B0900000000000000" pitchFamily="50" charset="-128"/>
                <a:ea typeface="HGPｺﾞｼｯｸE" panose="020B0900000000000000" pitchFamily="50" charset="-128"/>
              </a:rPr>
              <a:t>頭余りから採卵した</a:t>
            </a:r>
            <a:endParaRPr kumimoji="1"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＊フリーライダーによる採卵を考慮して、実際の採卵を最大</a:t>
            </a:r>
            <a:r>
              <a:rPr lang="en-US" altLang="ja-JP" sz="1100" dirty="0">
                <a:solidFill>
                  <a:srgbClr val="FF0000"/>
                </a:solidFill>
                <a:latin typeface="HGPｺﾞｼｯｸE" panose="020B0900000000000000" pitchFamily="50" charset="-128"/>
                <a:ea typeface="HGPｺﾞｼｯｸE" panose="020B0900000000000000" pitchFamily="50" charset="-128"/>
              </a:rPr>
              <a:t>1,000</a:t>
            </a:r>
            <a:r>
              <a:rPr lang="ja-JP" altLang="en-US" sz="1100" dirty="0">
                <a:solidFill>
                  <a:srgbClr val="FF0000"/>
                </a:solidFill>
                <a:latin typeface="HGPｺﾞｼｯｸE" panose="020B0900000000000000" pitchFamily="50" charset="-128"/>
                <a:ea typeface="HGPｺﾞｼｯｸE" panose="020B0900000000000000" pitchFamily="50" charset="-128"/>
              </a:rPr>
              <a:t>頭</a:t>
            </a:r>
            <a:r>
              <a:rPr lang="ja-JP" altLang="en-US" sz="1100" dirty="0">
                <a:latin typeface="HGPｺﾞｼｯｸE" panose="020B0900000000000000" pitchFamily="50" charset="-128"/>
                <a:ea typeface="HGPｺﾞｼｯｸE" panose="020B0900000000000000" pitchFamily="50" charset="-128"/>
              </a:rPr>
              <a:t>としても、</a:t>
            </a:r>
            <a:r>
              <a:rPr lang="en-US" altLang="ja-JP" sz="1100" dirty="0">
                <a:solidFill>
                  <a:srgbClr val="FF0000"/>
                </a:solidFill>
                <a:latin typeface="HGPｺﾞｼｯｸE" panose="020B0900000000000000" pitchFamily="50" charset="-128"/>
                <a:ea typeface="HGPｺﾞｼｯｸE" panose="020B0900000000000000" pitchFamily="50" charset="-128"/>
              </a:rPr>
              <a:t>1,500</a:t>
            </a:r>
            <a:r>
              <a:rPr lang="ja-JP" altLang="en-US" sz="1100" dirty="0">
                <a:solidFill>
                  <a:srgbClr val="FF0000"/>
                </a:solidFill>
                <a:latin typeface="HGPｺﾞｼｯｸE" panose="020B0900000000000000" pitchFamily="50" charset="-128"/>
                <a:ea typeface="HGPｺﾞｼｯｸE" panose="020B0900000000000000" pitchFamily="50" charset="-128"/>
              </a:rPr>
              <a:t>頭の産卵の中の</a:t>
            </a:r>
            <a:r>
              <a:rPr lang="en-US" altLang="ja-JP" sz="1100" dirty="0">
                <a:solidFill>
                  <a:srgbClr val="FF0000"/>
                </a:solidFill>
                <a:latin typeface="HGPｺﾞｼｯｸE" panose="020B0900000000000000" pitchFamily="50" charset="-128"/>
                <a:ea typeface="HGPｺﾞｼｯｸE" panose="020B0900000000000000" pitchFamily="50" charset="-128"/>
              </a:rPr>
              <a:t>1,000</a:t>
            </a:r>
            <a:r>
              <a:rPr lang="ja-JP" altLang="en-US" sz="1100" dirty="0">
                <a:solidFill>
                  <a:srgbClr val="FF0000"/>
                </a:solidFill>
                <a:latin typeface="HGPｺﾞｼｯｸE" panose="020B0900000000000000" pitchFamily="50" charset="-128"/>
                <a:ea typeface="HGPｺﾞｼｯｸE" panose="020B0900000000000000" pitchFamily="50" charset="-128"/>
              </a:rPr>
              <a:t>頭の採卵</a:t>
            </a:r>
            <a:endParaRPr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（２）最大</a:t>
            </a:r>
            <a:r>
              <a:rPr lang="en-US" altLang="ja-JP" sz="1100" dirty="0">
                <a:latin typeface="HGPｺﾞｼｯｸE" panose="020B0900000000000000" pitchFamily="50" charset="-128"/>
                <a:ea typeface="HGPｺﾞｼｯｸE" panose="020B0900000000000000" pitchFamily="50" charset="-128"/>
              </a:rPr>
              <a:t>1,000</a:t>
            </a:r>
            <a:r>
              <a:rPr lang="ja-JP" altLang="en-US" sz="1100" dirty="0">
                <a:latin typeface="HGPｺﾞｼｯｸE" panose="020B0900000000000000" pitchFamily="50" charset="-128"/>
                <a:ea typeface="HGPｺﾞｼｯｸE" panose="020B0900000000000000" pitchFamily="50" charset="-128"/>
              </a:rPr>
              <a:t>頭採取の根拠</a:t>
            </a:r>
            <a:endParaRPr lang="en-US" altLang="ja-JP" sz="1100" dirty="0">
              <a:latin typeface="HGPｺﾞｼｯｸE" panose="020B0900000000000000" pitchFamily="50" charset="-128"/>
              <a:ea typeface="HGPｺﾞｼｯｸE" panose="020B0900000000000000" pitchFamily="50" charset="-128"/>
            </a:endParaRPr>
          </a:p>
          <a:p>
            <a:pPr marL="0" indent="0">
              <a:buNone/>
            </a:pPr>
            <a:r>
              <a:rPr kumimoji="1" lang="ja-JP" altLang="en-US" sz="1100" dirty="0">
                <a:latin typeface="HGPｺﾞｼｯｸE" panose="020B0900000000000000" pitchFamily="50" charset="-128"/>
                <a:ea typeface="HGPｺﾞｼｯｸE" panose="020B0900000000000000" pitchFamily="50" charset="-128"/>
              </a:rPr>
              <a:t>＊早朝バケツ満杯の卵を両手で抱えていた（渡辺浩一氏娘談）</a:t>
            </a:r>
            <a:endParaRPr kumimoji="1"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a:t>
            </a:r>
            <a:r>
              <a:rPr kumimoji="1" lang="ja-JP" altLang="en-US" sz="1100" dirty="0">
                <a:latin typeface="HGPｺﾞｼｯｸE" panose="020B0900000000000000" pitchFamily="50" charset="-128"/>
                <a:ea typeface="HGPｺﾞｼｯｸE" panose="020B0900000000000000" pitchFamily="50" charset="-128"/>
              </a:rPr>
              <a:t>浜全体ではなく一部の区間の卵の採取</a:t>
            </a:r>
            <a:endParaRPr kumimoji="1"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a:t>
            </a:r>
            <a:r>
              <a:rPr kumimoji="1" lang="ja-JP" altLang="en-US" sz="1100" dirty="0">
                <a:latin typeface="HGPｺﾞｼｯｸE" panose="020B0900000000000000" pitchFamily="50" charset="-128"/>
                <a:ea typeface="HGPｺﾞｼｯｸE" panose="020B0900000000000000" pitchFamily="50" charset="-128"/>
              </a:rPr>
              <a:t>シュミレーション</a:t>
            </a:r>
            <a:endParaRPr kumimoji="1" lang="en-US" altLang="ja-JP" sz="1100" dirty="0">
              <a:latin typeface="HGPｺﾞｼｯｸE" panose="020B0900000000000000" pitchFamily="50" charset="-128"/>
              <a:ea typeface="HGPｺﾞｼｯｸE" panose="020B0900000000000000" pitchFamily="50" charset="-128"/>
            </a:endParaRPr>
          </a:p>
          <a:p>
            <a:pPr marL="0" indent="0">
              <a:buNone/>
            </a:pPr>
            <a:r>
              <a:rPr kumimoji="1" lang="ja-JP" altLang="en-US" sz="900" dirty="0">
                <a:latin typeface="HGPｺﾞｼｯｸE" panose="020B0900000000000000" pitchFamily="50" charset="-128"/>
                <a:ea typeface="HGPｺﾞｼｯｸE" panose="020B0900000000000000" pitchFamily="50" charset="-128"/>
              </a:rPr>
              <a:t>ウミガメは１回で平均１００個産卵する／その</a:t>
            </a:r>
            <a:r>
              <a:rPr kumimoji="1" lang="en-US" altLang="ja-JP" sz="900" dirty="0">
                <a:latin typeface="HGPｺﾞｼｯｸE" panose="020B0900000000000000" pitchFamily="50" charset="-128"/>
                <a:ea typeface="HGPｺﾞｼｯｸE" panose="020B0900000000000000" pitchFamily="50" charset="-128"/>
              </a:rPr>
              <a:t>3</a:t>
            </a:r>
            <a:r>
              <a:rPr kumimoji="1" lang="ja-JP" altLang="en-US" sz="900" dirty="0">
                <a:latin typeface="HGPｺﾞｼｯｸE" panose="020B0900000000000000" pitchFamily="50" charset="-128"/>
                <a:ea typeface="HGPｺﾞｼｯｸE" panose="020B0900000000000000" pitchFamily="50" charset="-128"/>
              </a:rPr>
              <a:t>分の</a:t>
            </a:r>
            <a:r>
              <a:rPr lang="ja-JP" altLang="en-US" sz="900" dirty="0">
                <a:latin typeface="HGPｺﾞｼｯｸE" panose="020B0900000000000000" pitchFamily="50" charset="-128"/>
                <a:ea typeface="HGPｺﾞｼｯｸE" panose="020B0900000000000000" pitchFamily="50" charset="-128"/>
              </a:rPr>
              <a:t>２</a:t>
            </a:r>
            <a:r>
              <a:rPr kumimoji="1" lang="ja-JP" altLang="en-US" sz="900" dirty="0">
                <a:latin typeface="HGPｺﾞｼｯｸE" panose="020B0900000000000000" pitchFamily="50" charset="-128"/>
                <a:ea typeface="HGPｺﾞｼｯｸE" panose="020B0900000000000000" pitchFamily="50" charset="-128"/>
              </a:rPr>
              <a:t>を利用（</a:t>
            </a:r>
            <a:r>
              <a:rPr lang="en-US" altLang="ja-JP" sz="900" dirty="0">
                <a:latin typeface="HGPｺﾞｼｯｸE" panose="020B0900000000000000" pitchFamily="50" charset="-128"/>
                <a:ea typeface="HGPｺﾞｼｯｸE" panose="020B0900000000000000" pitchFamily="50" charset="-128"/>
              </a:rPr>
              <a:t>3</a:t>
            </a:r>
            <a:r>
              <a:rPr lang="ja-JP" altLang="en-US" sz="900" dirty="0">
                <a:latin typeface="HGPｺﾞｼｯｸE" panose="020B0900000000000000" pitchFamily="50" charset="-128"/>
                <a:ea typeface="HGPｺﾞｼｯｸE" panose="020B0900000000000000" pitchFamily="50" charset="-128"/>
              </a:rPr>
              <a:t>分の</a:t>
            </a:r>
            <a:r>
              <a:rPr lang="en-US" altLang="ja-JP" sz="900" dirty="0">
                <a:latin typeface="HGPｺﾞｼｯｸE" panose="020B0900000000000000" pitchFamily="50" charset="-128"/>
                <a:ea typeface="HGPｺﾞｼｯｸE" panose="020B0900000000000000" pitchFamily="50" charset="-128"/>
              </a:rPr>
              <a:t>1</a:t>
            </a:r>
            <a:r>
              <a:rPr kumimoji="1" lang="ja-JP" altLang="en-US" sz="900" dirty="0">
                <a:latin typeface="HGPｺﾞｼｯｸE" panose="020B0900000000000000" pitchFamily="50" charset="-128"/>
                <a:ea typeface="HGPｺﾞｼｯｸE" panose="020B0900000000000000" pitchFamily="50" charset="-128"/>
              </a:rPr>
              <a:t>は種卵）する</a:t>
            </a:r>
            <a:r>
              <a:rPr lang="ja-JP" altLang="en-US" sz="900" dirty="0">
                <a:latin typeface="HGPｺﾞｼｯｸE" panose="020B0900000000000000" pitchFamily="50" charset="-128"/>
                <a:ea typeface="HGPｺﾞｼｯｸE" panose="020B0900000000000000" pitchFamily="50" charset="-128"/>
              </a:rPr>
              <a:t>と</a:t>
            </a:r>
            <a:r>
              <a:rPr kumimoji="1" lang="ja-JP" altLang="en-US" sz="900" dirty="0">
                <a:latin typeface="HGPｺﾞｼｯｸE" panose="020B0900000000000000" pitchFamily="50" charset="-128"/>
                <a:ea typeface="HGPｺﾞｼｯｸE" panose="020B0900000000000000" pitchFamily="50" charset="-128"/>
              </a:rPr>
              <a:t>１回の産卵で２３０円稼げる／</a:t>
            </a:r>
            <a:r>
              <a:rPr kumimoji="1" lang="en-US" altLang="ja-JP" sz="900" dirty="0">
                <a:latin typeface="HGPｺﾞｼｯｸE" panose="020B0900000000000000" pitchFamily="50" charset="-128"/>
                <a:ea typeface="HGPｺﾞｼｯｸE" panose="020B0900000000000000" pitchFamily="50" charset="-128"/>
              </a:rPr>
              <a:t>5</a:t>
            </a:r>
            <a:r>
              <a:rPr kumimoji="1" lang="ja-JP" altLang="en-US" sz="900" dirty="0">
                <a:latin typeface="HGPｺﾞｼｯｸE" panose="020B0900000000000000" pitchFamily="50" charset="-128"/>
                <a:ea typeface="HGPｺﾞｼｯｸE" panose="020B0900000000000000" pitchFamily="50" charset="-128"/>
              </a:rPr>
              <a:t>万円の入札料を稼ぐには</a:t>
            </a:r>
            <a:r>
              <a:rPr kumimoji="1" lang="en-US" altLang="ja-JP" sz="900" dirty="0">
                <a:latin typeface="HGPｺﾞｼｯｸE" panose="020B0900000000000000" pitchFamily="50" charset="-128"/>
                <a:ea typeface="HGPｺﾞｼｯｸE" panose="020B0900000000000000" pitchFamily="50" charset="-128"/>
              </a:rPr>
              <a:t>220</a:t>
            </a:r>
            <a:r>
              <a:rPr kumimoji="1" lang="ja-JP" altLang="en-US" sz="900" dirty="0">
                <a:latin typeface="HGPｺﾞｼｯｸE" panose="020B0900000000000000" pitchFamily="50" charset="-128"/>
                <a:ea typeface="HGPｺﾞｼｯｸE" panose="020B0900000000000000" pitchFamily="50" charset="-128"/>
              </a:rPr>
              <a:t>頭の採卵（</a:t>
            </a:r>
            <a:r>
              <a:rPr kumimoji="1" lang="en-US" altLang="ja-JP" sz="900" dirty="0">
                <a:latin typeface="HGPｺﾞｼｯｸE" panose="020B0900000000000000" pitchFamily="50" charset="-128"/>
                <a:ea typeface="HGPｺﾞｼｯｸE" panose="020B0900000000000000" pitchFamily="50" charset="-128"/>
              </a:rPr>
              <a:t>230</a:t>
            </a:r>
            <a:r>
              <a:rPr kumimoji="1" lang="ja-JP" altLang="en-US" sz="900" dirty="0">
                <a:latin typeface="HGPｺﾞｼｯｸE" panose="020B0900000000000000" pitchFamily="50" charset="-128"/>
                <a:ea typeface="HGPｺﾞｼｯｸE" panose="020B0900000000000000" pitchFamily="50" charset="-128"/>
              </a:rPr>
              <a:t>円</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２２０頭≒</a:t>
            </a:r>
            <a:r>
              <a:rPr kumimoji="1" lang="en-US" altLang="ja-JP" sz="900" dirty="0">
                <a:latin typeface="HGPｺﾞｼｯｸE" panose="020B0900000000000000" pitchFamily="50" charset="-128"/>
                <a:ea typeface="HGPｺﾞｼｯｸE" panose="020B0900000000000000" pitchFamily="50" charset="-128"/>
              </a:rPr>
              <a:t>5</a:t>
            </a:r>
            <a:r>
              <a:rPr kumimoji="1" lang="ja-JP" altLang="en-US" sz="900" dirty="0">
                <a:latin typeface="HGPｺﾞｼｯｸE" panose="020B0900000000000000" pitchFamily="50" charset="-128"/>
                <a:ea typeface="HGPｺﾞｼｯｸE" panose="020B0900000000000000" pitchFamily="50" charset="-128"/>
              </a:rPr>
              <a:t>万円）</a:t>
            </a:r>
            <a:endParaRPr lang="en-US" altLang="ja-JP" sz="900" dirty="0">
              <a:latin typeface="HGPｺﾞｼｯｸE" panose="020B0900000000000000" pitchFamily="50" charset="-128"/>
              <a:ea typeface="HGPｺﾞｼｯｸE" panose="020B0900000000000000" pitchFamily="50" charset="-128"/>
            </a:endParaRPr>
          </a:p>
          <a:p>
            <a:pPr marL="0" indent="0">
              <a:buNone/>
            </a:pPr>
            <a:r>
              <a:rPr kumimoji="1" lang="ja-JP" altLang="en-US" sz="900" dirty="0">
                <a:latin typeface="HGPｺﾞｼｯｸE" panose="020B0900000000000000" pitchFamily="50" charset="-128"/>
                <a:ea typeface="HGPｺﾞｼｯｸE" panose="020B0900000000000000" pitchFamily="50" charset="-128"/>
              </a:rPr>
              <a:t>利益を考えて</a:t>
            </a:r>
            <a:r>
              <a:rPr kumimoji="1" lang="en-US" altLang="ja-JP" sz="900" dirty="0">
                <a:latin typeface="HGPｺﾞｼｯｸE" panose="020B0900000000000000" pitchFamily="50" charset="-128"/>
                <a:ea typeface="HGPｺﾞｼｯｸE" panose="020B0900000000000000" pitchFamily="50" charset="-128"/>
              </a:rPr>
              <a:t>350</a:t>
            </a:r>
            <a:r>
              <a:rPr kumimoji="1" lang="ja-JP" altLang="en-US" sz="900" dirty="0">
                <a:latin typeface="HGPｺﾞｼｯｸE" panose="020B0900000000000000" pitchFamily="50" charset="-128"/>
                <a:ea typeface="HGPｺﾞｼｯｸE" panose="020B0900000000000000" pitchFamily="50" charset="-128"/>
              </a:rPr>
              <a:t>頭から採卵したとする（</a:t>
            </a:r>
            <a:r>
              <a:rPr kumimoji="1" lang="en-US" altLang="ja-JP" sz="900" dirty="0">
                <a:latin typeface="HGPｺﾞｼｯｸE" panose="020B0900000000000000" pitchFamily="50" charset="-128"/>
                <a:ea typeface="HGPｺﾞｼｯｸE" panose="020B0900000000000000" pitchFamily="50" charset="-128"/>
              </a:rPr>
              <a:t>3</a:t>
            </a:r>
            <a:r>
              <a:rPr kumimoji="1" lang="ja-JP" altLang="en-US" sz="900" dirty="0">
                <a:latin typeface="HGPｺﾞｼｯｸE" panose="020B0900000000000000" pitchFamily="50" charset="-128"/>
                <a:ea typeface="HGPｺﾞｼｯｸE" panose="020B0900000000000000" pitchFamily="50" charset="-128"/>
              </a:rPr>
              <a:t>万円の利益）／</a:t>
            </a:r>
            <a:r>
              <a:rPr kumimoji="1" lang="en-US" altLang="ja-JP" sz="900" dirty="0">
                <a:latin typeface="HGPｺﾞｼｯｸE" panose="020B0900000000000000" pitchFamily="50" charset="-128"/>
                <a:ea typeface="HGPｺﾞｼｯｸE" panose="020B0900000000000000" pitchFamily="50" charset="-128"/>
              </a:rPr>
              <a:t>3</a:t>
            </a:r>
            <a:r>
              <a:rPr kumimoji="1" lang="ja-JP" altLang="en-US" sz="900" dirty="0">
                <a:latin typeface="HGPｺﾞｼｯｸE" panose="020B0900000000000000" pitchFamily="50" charset="-128"/>
                <a:ea typeface="HGPｺﾞｼｯｸE" panose="020B0900000000000000" pitchFamily="50" charset="-128"/>
              </a:rPr>
              <a:t>か所</a:t>
            </a:r>
            <a:r>
              <a:rPr lang="ja-JP" altLang="en-US" sz="900" dirty="0">
                <a:latin typeface="HGPｺﾞｼｯｸE" panose="020B0900000000000000" pitchFamily="50" charset="-128"/>
                <a:ea typeface="HGPｺﾞｼｯｸE" panose="020B0900000000000000" pitchFamily="50" charset="-128"/>
              </a:rPr>
              <a:t>だから、その</a:t>
            </a:r>
            <a:r>
              <a:rPr lang="en-US" altLang="ja-JP" sz="900" dirty="0">
                <a:latin typeface="HGPｺﾞｼｯｸE" panose="020B0900000000000000" pitchFamily="50" charset="-128"/>
                <a:ea typeface="HGPｺﾞｼｯｸE" panose="020B0900000000000000" pitchFamily="50" charset="-128"/>
              </a:rPr>
              <a:t>2.</a:t>
            </a:r>
            <a:r>
              <a:rPr lang="ja-JP" altLang="en-US" sz="900" dirty="0">
                <a:latin typeface="HGPｺﾞｼｯｸE" panose="020B0900000000000000" pitchFamily="50" charset="-128"/>
                <a:ea typeface="HGPｺﾞｼｯｸE" panose="020B0900000000000000" pitchFamily="50" charset="-128"/>
              </a:rPr>
              <a:t>４倍の</a:t>
            </a:r>
            <a:r>
              <a:rPr lang="en-US" altLang="ja-JP" sz="900" dirty="0">
                <a:latin typeface="HGPｺﾞｼｯｸE" panose="020B0900000000000000" pitchFamily="50" charset="-128"/>
                <a:ea typeface="HGPｺﾞｼｯｸE" panose="020B0900000000000000" pitchFamily="50" charset="-128"/>
              </a:rPr>
              <a:t>840</a:t>
            </a:r>
            <a:r>
              <a:rPr lang="ja-JP" altLang="en-US" sz="900" dirty="0">
                <a:latin typeface="HGPｺﾞｼｯｸE" panose="020B0900000000000000" pitchFamily="50" charset="-128"/>
                <a:ea typeface="HGPｺﾞｼｯｸE" panose="020B0900000000000000" pitchFamily="50" charset="-128"/>
              </a:rPr>
              <a:t>頭、誤差を考えて最大</a:t>
            </a:r>
            <a:r>
              <a:rPr lang="en-US" altLang="ja-JP" sz="900" dirty="0">
                <a:latin typeface="HGPｺﾞｼｯｸE" panose="020B0900000000000000" pitchFamily="50" charset="-128"/>
                <a:ea typeface="HGPｺﾞｼｯｸE" panose="020B0900000000000000" pitchFamily="50" charset="-128"/>
              </a:rPr>
              <a:t>900</a:t>
            </a:r>
            <a:r>
              <a:rPr lang="ja-JP" altLang="en-US" sz="900" dirty="0">
                <a:latin typeface="HGPｺﾞｼｯｸE" panose="020B0900000000000000" pitchFamily="50" charset="-128"/>
                <a:ea typeface="HGPｺﾞｼｯｸE" panose="020B0900000000000000" pitchFamily="50" charset="-128"/>
              </a:rPr>
              <a:t>頭とする</a:t>
            </a:r>
            <a:endParaRPr kumimoji="1" lang="en-US" altLang="ja-JP" sz="9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（３）持続的だったのか</a:t>
            </a:r>
            <a:endParaRPr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＊前浜だけの採取時代には、前浜の卵は採りつくした可能性があるが、田舎浜、四つ瀬へのアクセスが容易ではなく、入札制度はなかった。</a:t>
            </a:r>
            <a:endParaRPr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latin typeface="HGPｺﾞｼｯｸE" panose="020B0900000000000000" pitchFamily="50" charset="-128"/>
                <a:ea typeface="HGPｺﾞｼｯｸE" panose="020B0900000000000000" pitchFamily="50" charset="-128"/>
              </a:rPr>
              <a:t>＊入札制度最後の時代に３つの浜で入札</a:t>
            </a:r>
            <a:endParaRPr lang="en-US" altLang="ja-JP" sz="1100" dirty="0">
              <a:latin typeface="HGPｺﾞｼｯｸE" panose="020B0900000000000000" pitchFamily="50" charset="-128"/>
              <a:ea typeface="HGPｺﾞｼｯｸE" panose="020B0900000000000000" pitchFamily="50" charset="-128"/>
            </a:endParaRPr>
          </a:p>
          <a:p>
            <a:pPr marL="0" indent="0">
              <a:buNone/>
            </a:pPr>
            <a:r>
              <a:rPr lang="ja-JP" altLang="en-US" sz="1100" dirty="0">
                <a:solidFill>
                  <a:srgbClr val="FF0000"/>
                </a:solidFill>
                <a:latin typeface="HGPｺﾞｼｯｸE" panose="020B0900000000000000" pitchFamily="50" charset="-128"/>
                <a:ea typeface="HGPｺﾞｼｯｸE" panose="020B0900000000000000" pitchFamily="50" charset="-128"/>
              </a:rPr>
              <a:t>＊浜の状態が良いという条件の下で、入札制度は持続的</a:t>
            </a:r>
            <a:endParaRPr lang="en-US" altLang="ja-JP" sz="1100" dirty="0">
              <a:solidFill>
                <a:srgbClr val="FF0000"/>
              </a:solidFill>
              <a:latin typeface="HGPｺﾞｼｯｸE" panose="020B0900000000000000" pitchFamily="50" charset="-128"/>
              <a:ea typeface="HGPｺﾞｼｯｸE" panose="020B0900000000000000" pitchFamily="50" charset="-128"/>
            </a:endParaRPr>
          </a:p>
          <a:p>
            <a:pPr marL="0" indent="0">
              <a:buNone/>
            </a:pPr>
            <a:endParaRPr lang="en-US" altLang="ja-JP" sz="1100" dirty="0">
              <a:solidFill>
                <a:srgbClr val="FF0000"/>
              </a:solidFill>
              <a:latin typeface="HGPｺﾞｼｯｸE" panose="020B0900000000000000" pitchFamily="50" charset="-128"/>
              <a:ea typeface="HGPｺﾞｼｯｸE" panose="020B0900000000000000" pitchFamily="50" charset="-128"/>
            </a:endParaRPr>
          </a:p>
          <a:p>
            <a:pPr marL="0" indent="0">
              <a:buNone/>
            </a:pPr>
            <a:endParaRPr lang="en-US" altLang="ja-JP" sz="1400" dirty="0">
              <a:solidFill>
                <a:srgbClr val="FF0000"/>
              </a:solidFill>
              <a:latin typeface="HGPｺﾞｼｯｸE" panose="020B0900000000000000" pitchFamily="50" charset="-128"/>
              <a:ea typeface="HGPｺﾞｼｯｸE" panose="020B0900000000000000" pitchFamily="50" charset="-128"/>
            </a:endParaRPr>
          </a:p>
          <a:p>
            <a:pPr marL="0" indent="0">
              <a:lnSpc>
                <a:spcPct val="110000"/>
              </a:lnSpc>
              <a:buNone/>
            </a:pPr>
            <a:endParaRPr lang="ja-JP" altLang="ja-JP" sz="11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buNone/>
            </a:pPr>
            <a:endParaRPr kumimoji="1" lang="en-US" altLang="ja-JP" sz="1200" kern="100" dirty="0">
              <a:latin typeface="HGPｺﾞｼｯｸE" panose="020B0900000000000000" pitchFamily="50" charset="-128"/>
              <a:ea typeface="HGPｺﾞｼｯｸE" panose="020B0900000000000000" pitchFamily="50" charset="-128"/>
            </a:endParaRPr>
          </a:p>
          <a:p>
            <a:pPr marL="0" indent="0">
              <a:buNone/>
            </a:pPr>
            <a:endParaRPr kumimoji="1" lang="en-US" altLang="ja-JP" sz="1400" dirty="0">
              <a:latin typeface="HGPｺﾞｼｯｸE" panose="020B0900000000000000" pitchFamily="50" charset="-128"/>
              <a:ea typeface="HGPｺﾞｼｯｸE" panose="020B0900000000000000" pitchFamily="50" charset="-128"/>
            </a:endParaRPr>
          </a:p>
        </p:txBody>
      </p:sp>
      <p:sp>
        <p:nvSpPr>
          <p:cNvPr id="7" name="Rectangle 1">
            <a:extLst>
              <a:ext uri="{FF2B5EF4-FFF2-40B4-BE49-F238E27FC236}">
                <a16:creationId xmlns:a16="http://schemas.microsoft.com/office/drawing/2014/main" id="{4BB20F35-B4CE-8622-0022-F2C4AF913F65}"/>
              </a:ext>
            </a:extLst>
          </p:cNvPr>
          <p:cNvSpPr>
            <a:spLocks noChangeArrowheads="1"/>
          </p:cNvSpPr>
          <p:nvPr/>
        </p:nvSpPr>
        <p:spPr bwMode="auto">
          <a:xfrm>
            <a:off x="3381375" y="3635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表 7">
            <a:extLst>
              <a:ext uri="{FF2B5EF4-FFF2-40B4-BE49-F238E27FC236}">
                <a16:creationId xmlns:a16="http://schemas.microsoft.com/office/drawing/2014/main" id="{D60F124F-7B57-9ADF-1E95-DC0D1054C0E0}"/>
              </a:ext>
            </a:extLst>
          </p:cNvPr>
          <p:cNvGraphicFramePr>
            <a:graphicFrameLocks noGrp="1"/>
          </p:cNvGraphicFramePr>
          <p:nvPr>
            <p:extLst>
              <p:ext uri="{D42A27DB-BD31-4B8C-83A1-F6EECF244321}">
                <p14:modId xmlns:p14="http://schemas.microsoft.com/office/powerpoint/2010/main" val="358535985"/>
              </p:ext>
            </p:extLst>
          </p:nvPr>
        </p:nvGraphicFramePr>
        <p:xfrm>
          <a:off x="921761" y="4919504"/>
          <a:ext cx="4805218" cy="1429473"/>
        </p:xfrm>
        <a:graphic>
          <a:graphicData uri="http://schemas.openxmlformats.org/drawingml/2006/table">
            <a:tbl>
              <a:tblPr firstRow="1" firstCol="1" bandRow="1">
                <a:tableStyleId>{5C22544A-7EE6-4342-B048-85BDC9FD1C3A}</a:tableStyleId>
              </a:tblPr>
              <a:tblGrid>
                <a:gridCol w="1045584">
                  <a:extLst>
                    <a:ext uri="{9D8B030D-6E8A-4147-A177-3AD203B41FA5}">
                      <a16:colId xmlns:a16="http://schemas.microsoft.com/office/drawing/2014/main" val="583006015"/>
                    </a:ext>
                  </a:extLst>
                </a:gridCol>
                <a:gridCol w="1531650">
                  <a:extLst>
                    <a:ext uri="{9D8B030D-6E8A-4147-A177-3AD203B41FA5}">
                      <a16:colId xmlns:a16="http://schemas.microsoft.com/office/drawing/2014/main" val="1219833847"/>
                    </a:ext>
                  </a:extLst>
                </a:gridCol>
                <a:gridCol w="2227984">
                  <a:extLst>
                    <a:ext uri="{9D8B030D-6E8A-4147-A177-3AD203B41FA5}">
                      <a16:colId xmlns:a16="http://schemas.microsoft.com/office/drawing/2014/main" val="382228845"/>
                    </a:ext>
                  </a:extLst>
                </a:gridCol>
              </a:tblGrid>
              <a:tr h="406292">
                <a:tc>
                  <a:txBody>
                    <a:bodyPr/>
                    <a:lstStyle/>
                    <a:p>
                      <a:pPr marL="63500" indent="-63500" algn="l"/>
                      <a:r>
                        <a:rPr lang="en-US" sz="1200" kern="100" dirty="0">
                          <a:effectLst/>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marL="63500" indent="-63500" algn="l"/>
                      <a:r>
                        <a:rPr lang="ja-JP" sz="1200" kern="100" dirty="0">
                          <a:effectLst/>
                        </a:rPr>
                        <a:t>戦前～</a:t>
                      </a:r>
                      <a:r>
                        <a:rPr lang="en-US" sz="1200" kern="100" dirty="0">
                          <a:effectLst/>
                        </a:rPr>
                        <a:t>195</a:t>
                      </a:r>
                      <a:r>
                        <a:rPr lang="en-US" altLang="ja-JP" sz="1200" kern="100" dirty="0">
                          <a:effectLst/>
                        </a:rPr>
                        <a:t>5</a:t>
                      </a:r>
                      <a:r>
                        <a:rPr lang="ja-JP" sz="1200" kern="100" dirty="0">
                          <a:effectLst/>
                        </a:rPr>
                        <a:t>年</a:t>
                      </a:r>
                      <a:r>
                        <a:rPr lang="ja-JP" altLang="en-US" sz="1200" kern="100" dirty="0">
                          <a:effectLst/>
                        </a:rPr>
                        <a:t>頃</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marL="63500" indent="-63500" algn="l"/>
                      <a:r>
                        <a:rPr lang="en-US" sz="1200" kern="100" dirty="0">
                          <a:effectLst/>
                        </a:rPr>
                        <a:t>195</a:t>
                      </a:r>
                      <a:r>
                        <a:rPr lang="en-US" altLang="ja-JP" sz="1200" kern="100" dirty="0">
                          <a:effectLst/>
                        </a:rPr>
                        <a:t>5</a:t>
                      </a:r>
                      <a:r>
                        <a:rPr lang="ja-JP" altLang="en-US" sz="1200" kern="100" dirty="0">
                          <a:effectLst/>
                        </a:rPr>
                        <a:t>年頃</a:t>
                      </a:r>
                      <a:r>
                        <a:rPr lang="ja-JP" sz="1200" kern="100" dirty="0">
                          <a:effectLst/>
                        </a:rPr>
                        <a:t>～</a:t>
                      </a:r>
                      <a:r>
                        <a:rPr lang="en-US" sz="1200" kern="100" dirty="0">
                          <a:effectLst/>
                        </a:rPr>
                        <a:t>1960</a:t>
                      </a:r>
                      <a:r>
                        <a:rPr lang="ja-JP" sz="1200" kern="100" dirty="0">
                          <a:effectLst/>
                        </a:rPr>
                        <a:t>年代</a:t>
                      </a:r>
                      <a:r>
                        <a:rPr lang="ja-JP" altLang="en-US" sz="1200" kern="100" dirty="0">
                          <a:effectLst/>
                        </a:rPr>
                        <a:t>末</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23755688"/>
                  </a:ext>
                </a:extLst>
              </a:tr>
              <a:tr h="327510">
                <a:tc>
                  <a:txBody>
                    <a:bodyPr/>
                    <a:lstStyle/>
                    <a:p>
                      <a:pPr marL="63500" indent="-63500" algn="l"/>
                      <a:r>
                        <a:rPr lang="ja-JP" sz="1200" kern="100" dirty="0">
                          <a:effectLst/>
                        </a:rPr>
                        <a:t>前浜</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marL="63500" indent="-63500" algn="l"/>
                      <a:r>
                        <a:rPr lang="ja-JP" sz="1200" kern="100" dirty="0">
                          <a:effectLst/>
                          <a:latin typeface="HGPｺﾞｼｯｸE" panose="020B0900000000000000" pitchFamily="50" charset="-128"/>
                          <a:ea typeface="HGPｺﾞｼｯｸE" panose="020B0900000000000000" pitchFamily="50" charset="-128"/>
                        </a:rPr>
                        <a:t>柴喜左衛門氏他</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l"/>
                      <a:r>
                        <a:rPr lang="ja-JP" sz="1200" kern="100" dirty="0">
                          <a:effectLst/>
                          <a:latin typeface="HGPｺﾞｼｯｸE" panose="020B0900000000000000" pitchFamily="50" charset="-128"/>
                          <a:ea typeface="HGPｺﾞｼｯｸE" panose="020B0900000000000000" pitchFamily="50" charset="-128"/>
                        </a:rPr>
                        <a:t>渡辺浩一氏</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63129003"/>
                  </a:ext>
                </a:extLst>
              </a:tr>
              <a:tr h="343744">
                <a:tc>
                  <a:txBody>
                    <a:bodyPr/>
                    <a:lstStyle/>
                    <a:p>
                      <a:pPr marL="63500" indent="-63500" algn="l"/>
                      <a:r>
                        <a:rPr lang="ja-JP" sz="1200" kern="100" dirty="0">
                          <a:effectLst/>
                        </a:rPr>
                        <a:t>田舎浜</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tc>
                <a:tc>
                  <a:txBody>
                    <a:bodyPr/>
                    <a:lstStyle/>
                    <a:p>
                      <a:pPr marL="63500" indent="-63500" algn="ctr"/>
                      <a:r>
                        <a:rPr lang="ja-JP" sz="1200" kern="100" dirty="0">
                          <a:effectLst/>
                          <a:latin typeface="HGPｺﾞｼｯｸE" panose="020B0900000000000000" pitchFamily="50" charset="-128"/>
                          <a:ea typeface="HGPｺﾞｼｯｸE" panose="020B0900000000000000" pitchFamily="50" charset="-128"/>
                        </a:rPr>
                        <a:t>？</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tc>
                  <a:txBody>
                    <a:bodyPr/>
                    <a:lstStyle/>
                    <a:p>
                      <a:pPr marL="63500" indent="-63500" algn="l"/>
                      <a:r>
                        <a:rPr lang="ja-JP" sz="1200" kern="100" dirty="0">
                          <a:effectLst/>
                          <a:latin typeface="HGPｺﾞｼｯｸE" panose="020B0900000000000000" pitchFamily="50" charset="-128"/>
                          <a:ea typeface="HGPｺﾞｼｯｸE" panose="020B0900000000000000" pitchFamily="50" charset="-128"/>
                        </a:rPr>
                        <a:t>柴勝蔵氏、柴金喜氏</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8996794"/>
                  </a:ext>
                </a:extLst>
              </a:tr>
              <a:tr h="351927">
                <a:tc>
                  <a:txBody>
                    <a:bodyPr/>
                    <a:lstStyle/>
                    <a:p>
                      <a:pPr marL="152400" indent="-152400" algn="l"/>
                      <a:r>
                        <a:rPr lang="ja-JP" sz="1200" kern="100">
                          <a:effectLst/>
                        </a:rPr>
                        <a:t>四つ瀬</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2865" marR="62865" marT="0" marB="0" anchor="ctr"/>
                </a:tc>
                <a:tc>
                  <a:txBody>
                    <a:bodyPr/>
                    <a:lstStyle/>
                    <a:p>
                      <a:pPr marL="152400" indent="-152400" algn="ctr"/>
                      <a:r>
                        <a:rPr lang="ja-JP" sz="1200" kern="100" dirty="0">
                          <a:effectLst/>
                          <a:latin typeface="HGPｺﾞｼｯｸE" panose="020B0900000000000000" pitchFamily="50" charset="-128"/>
                          <a:ea typeface="HGPｺﾞｼｯｸE" panose="020B0900000000000000" pitchFamily="50" charset="-128"/>
                        </a:rPr>
                        <a:t>？</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2865" marR="62865" marT="0" marB="0" anchor="ctr"/>
                </a:tc>
                <a:tc>
                  <a:txBody>
                    <a:bodyPr/>
                    <a:lstStyle/>
                    <a:p>
                      <a:pPr marL="152400" indent="-152400" algn="l"/>
                      <a:r>
                        <a:rPr lang="ja-JP" sz="1200" kern="100" dirty="0">
                          <a:effectLst/>
                          <a:latin typeface="HGPｺﾞｼｯｸE" panose="020B0900000000000000" pitchFamily="50" charset="-128"/>
                          <a:ea typeface="HGPｺﾞｼｯｸE" panose="020B0900000000000000" pitchFamily="50" charset="-128"/>
                        </a:rPr>
                        <a:t>岩川久義氏</a:t>
                      </a:r>
                      <a:endParaRPr lang="ja-JP" sz="10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68330028"/>
                  </a:ext>
                </a:extLst>
              </a:tr>
            </a:tbl>
          </a:graphicData>
        </a:graphic>
      </p:graphicFrame>
    </p:spTree>
    <p:extLst>
      <p:ext uri="{BB962C8B-B14F-4D97-AF65-F5344CB8AC3E}">
        <p14:creationId xmlns:p14="http://schemas.microsoft.com/office/powerpoint/2010/main" val="4242091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96D9C797-01BD-2E46-03FD-CA903A153C67}"/>
              </a:ext>
            </a:extLst>
          </p:cNvPr>
          <p:cNvSpPr>
            <a:spLocks noGrp="1"/>
          </p:cNvSpPr>
          <p:nvPr>
            <p:ph type="title"/>
          </p:nvPr>
        </p:nvSpPr>
        <p:spPr>
          <a:xfrm>
            <a:off x="874713" y="356072"/>
            <a:ext cx="10515600" cy="1282606"/>
          </a:xfrm>
        </p:spPr>
        <p:txBody>
          <a:bodyPr>
            <a:normAutofit/>
          </a:bodyPr>
          <a:lstStyle/>
          <a:p>
            <a:r>
              <a:rPr lang="ja-JP" altLang="en-US" sz="3200" dirty="0">
                <a:latin typeface="HGPｺﾞｼｯｸE" panose="020B0900000000000000" pitchFamily="50" charset="-128"/>
                <a:ea typeface="HGPｺﾞｼｯｸE" panose="020B0900000000000000" pitchFamily="50" charset="-128"/>
              </a:rPr>
              <a:t>イワノリ（</a:t>
            </a:r>
            <a:r>
              <a:rPr lang="ja-JP" altLang="en-US" sz="3200" dirty="0">
                <a:effectLst/>
                <a:latin typeface="HGPｺﾞｼｯｸE" panose="020B0900000000000000" pitchFamily="50" charset="-128"/>
                <a:ea typeface="HGPｺﾞｼｯｸE" panose="020B0900000000000000" pitchFamily="50" charset="-128"/>
                <a:cs typeface="Segoe UI Symbol" panose="020B0502040204020203" pitchFamily="34" charset="0"/>
              </a:rPr>
              <a:t>紅藻綱、</a:t>
            </a:r>
            <a:r>
              <a:rPr lang="ja-JP" altLang="en-US" sz="3200" dirty="0">
                <a:latin typeface="HGPｺﾞｼｯｸE" panose="020B0900000000000000" pitchFamily="50" charset="-128"/>
                <a:ea typeface="HGPｺﾞｼｯｸE" panose="020B0900000000000000" pitchFamily="50" charset="-128"/>
              </a:rPr>
              <a:t>オニアマノリ　左、</a:t>
            </a:r>
            <a:r>
              <a:rPr lang="ja-JP" altLang="ja-JP" sz="3200" dirty="0">
                <a:effectLst/>
                <a:latin typeface="HGPｺﾞｼｯｸE" panose="020B0900000000000000" pitchFamily="50" charset="-128"/>
                <a:ea typeface="HGPｺﾞｼｯｸE" panose="020B0900000000000000" pitchFamily="50" charset="-128"/>
                <a:cs typeface="Segoe UI Symbol" panose="020B0502040204020203" pitchFamily="34" charset="0"/>
              </a:rPr>
              <a:t>マルバアマノリ</a:t>
            </a:r>
            <a:r>
              <a:rPr lang="ja-JP" altLang="en-US" sz="3200" dirty="0">
                <a:effectLst/>
                <a:latin typeface="HGPｺﾞｼｯｸE" panose="020B0900000000000000" pitchFamily="50" charset="-128"/>
                <a:ea typeface="HGPｺﾞｼｯｸE" panose="020B0900000000000000" pitchFamily="50" charset="-128"/>
                <a:cs typeface="Segoe UI Symbol" panose="020B0502040204020203" pitchFamily="34" charset="0"/>
              </a:rPr>
              <a:t>　右）</a:t>
            </a:r>
            <a:br>
              <a:rPr lang="en-US" altLang="ja-JP" sz="3200" dirty="0">
                <a:effectLst/>
                <a:latin typeface="HGPｺﾞｼｯｸE" panose="020B0900000000000000" pitchFamily="50" charset="-128"/>
                <a:ea typeface="HGPｺﾞｼｯｸE" panose="020B0900000000000000" pitchFamily="50" charset="-128"/>
                <a:cs typeface="Segoe UI Symbol" panose="020B0502040204020203" pitchFamily="34" charset="0"/>
              </a:rPr>
            </a:br>
            <a:r>
              <a:rPr lang="ja-JP" altLang="en-US" sz="32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r>
              <a:rPr lang="ja-JP" altLang="en-US" sz="2000" dirty="0">
                <a:effectLst/>
                <a:latin typeface="HGPｺﾞｼｯｸE" panose="020B0900000000000000" pitchFamily="50" charset="-128"/>
                <a:ea typeface="HGPｺﾞｼｯｸE" panose="020B0900000000000000" pitchFamily="50" charset="-128"/>
                <a:cs typeface="Segoe UI Symbol" panose="020B0502040204020203" pitchFamily="34" charset="0"/>
              </a:rPr>
              <a:t>画像</a:t>
            </a:r>
            <a:r>
              <a:rPr lang="en-US" altLang="ja-JP" sz="2000" dirty="0">
                <a:effectLst/>
                <a:latin typeface="HGPｺﾞｼｯｸE" panose="020B0900000000000000" pitchFamily="50" charset="-128"/>
                <a:ea typeface="HGPｺﾞｼｯｸE" panose="020B0900000000000000" pitchFamily="50" charset="-128"/>
                <a:cs typeface="Segoe UI Symbol" panose="020B0502040204020203" pitchFamily="34" charset="0"/>
              </a:rPr>
              <a:t>©Masahiro Suzuki</a:t>
            </a:r>
            <a:endParaRPr lang="ja-JP" altLang="en-US" sz="2000" dirty="0">
              <a:latin typeface="HGPｺﾞｼｯｸE" panose="020B0900000000000000" pitchFamily="50" charset="-128"/>
              <a:ea typeface="HGPｺﾞｼｯｸE" panose="020B0900000000000000" pitchFamily="50" charset="-128"/>
            </a:endParaRPr>
          </a:p>
        </p:txBody>
      </p:sp>
      <p:pic>
        <p:nvPicPr>
          <p:cNvPr id="5122" name="Picture 2" descr="オニアマノリ に対する画像結果">
            <a:extLst>
              <a:ext uri="{FF2B5EF4-FFF2-40B4-BE49-F238E27FC236}">
                <a16:creationId xmlns:a16="http://schemas.microsoft.com/office/drawing/2014/main" id="{9A73699E-DB84-1321-C5A0-07FD1899D315}"/>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99247" y="2408222"/>
            <a:ext cx="5150224" cy="393879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マルバアマノリ に対する画像結果">
            <a:extLst>
              <a:ext uri="{FF2B5EF4-FFF2-40B4-BE49-F238E27FC236}">
                <a16:creationId xmlns:a16="http://schemas.microsoft.com/office/drawing/2014/main" id="{E3CBF6F2-25AD-D675-49AE-250F312CDE3C}"/>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849471" y="2408222"/>
            <a:ext cx="5508812" cy="3938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704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F2C7C949-8ADF-1977-106A-E04A281C196B}"/>
              </a:ext>
            </a:extLst>
          </p:cNvPr>
          <p:cNvSpPr>
            <a:spLocks noGrp="1"/>
          </p:cNvSpPr>
          <p:nvPr>
            <p:ph type="title"/>
          </p:nvPr>
        </p:nvSpPr>
        <p:spPr>
          <a:xfrm>
            <a:off x="838200" y="365126"/>
            <a:ext cx="10515600" cy="911414"/>
          </a:xfrm>
        </p:spPr>
        <p:txBody>
          <a:bodyPr/>
          <a:lstStyle/>
          <a:p>
            <a:r>
              <a:rPr lang="ja-JP" altLang="en-US" sz="4400" dirty="0">
                <a:latin typeface="HGPｺﾞｼｯｸE" panose="020B0900000000000000" pitchFamily="50" charset="-128"/>
                <a:ea typeface="HGPｺﾞｼｯｸE" panose="020B0900000000000000" pitchFamily="50" charset="-128"/>
              </a:rPr>
              <a:t>永田の入札制度③</a:t>
            </a:r>
            <a:r>
              <a:rPr lang="en-US" altLang="ja-JP" sz="4400" dirty="0">
                <a:latin typeface="HGPｺﾞｼｯｸE" panose="020B0900000000000000" pitchFamily="50" charset="-128"/>
                <a:ea typeface="HGPｺﾞｼｯｸE" panose="020B0900000000000000" pitchFamily="50" charset="-128"/>
              </a:rPr>
              <a:t>――</a:t>
            </a:r>
            <a:r>
              <a:rPr lang="ja-JP" altLang="en-US" sz="4400" dirty="0">
                <a:latin typeface="HGPｺﾞｼｯｸE" panose="020B0900000000000000" pitchFamily="50" charset="-128"/>
                <a:ea typeface="HGPｺﾞｼｯｸE" panose="020B0900000000000000" pitchFamily="50" charset="-128"/>
              </a:rPr>
              <a:t>イワノリ</a:t>
            </a:r>
            <a:endParaRPr lang="ja-JP" altLang="en-US" dirty="0"/>
          </a:p>
        </p:txBody>
      </p:sp>
      <p:sp>
        <p:nvSpPr>
          <p:cNvPr id="6" name="コンテンツ プレースホルダー 5">
            <a:extLst>
              <a:ext uri="{FF2B5EF4-FFF2-40B4-BE49-F238E27FC236}">
                <a16:creationId xmlns:a16="http://schemas.microsoft.com/office/drawing/2014/main" id="{516F477B-52E7-EB80-DACD-9AF388AE6A87}"/>
              </a:ext>
            </a:extLst>
          </p:cNvPr>
          <p:cNvSpPr>
            <a:spLocks noGrp="1"/>
          </p:cNvSpPr>
          <p:nvPr>
            <p:ph sz="half" idx="1"/>
          </p:nvPr>
        </p:nvSpPr>
        <p:spPr>
          <a:xfrm>
            <a:off x="838200" y="1493822"/>
            <a:ext cx="5181600" cy="4683141"/>
          </a:xfrm>
        </p:spPr>
        <p:txBody>
          <a:bodyPr>
            <a:normAutofit fontScale="25000" lnSpcReduction="20000"/>
          </a:bodyPr>
          <a:lstStyle/>
          <a:p>
            <a:pPr marL="0" indent="0">
              <a:lnSpc>
                <a:spcPct val="120000"/>
              </a:lnSpc>
              <a:buNone/>
            </a:pPr>
            <a:r>
              <a:rPr kumimoji="1" lang="ja-JP" altLang="en-US" sz="5600" dirty="0">
                <a:latin typeface="HGPｺﾞｼｯｸE" panose="020B0900000000000000" pitchFamily="50" charset="-128"/>
                <a:ea typeface="HGPｺﾞｼｯｸE" panose="020B0900000000000000" pitchFamily="50" charset="-128"/>
              </a:rPr>
              <a:t>３．イワノリの入札制度</a:t>
            </a:r>
            <a:endParaRPr kumimoji="1"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effectLst/>
                <a:latin typeface="HGPｺﾞｼｯｸE" panose="020B0900000000000000" pitchFamily="50" charset="-128"/>
                <a:ea typeface="HGPｺﾞｼｯｸE" panose="020B0900000000000000" pitchFamily="50" charset="-128"/>
                <a:cs typeface="Segoe UI Symbol" panose="020B0502040204020203" pitchFamily="34" charset="0"/>
              </a:rPr>
              <a:t>（１）利用</a:t>
            </a:r>
            <a:endParaRPr lang="en-US" altLang="ja-JP" sz="56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kumimoji="1" lang="ja-JP" altLang="en-US" sz="5600" dirty="0">
                <a:latin typeface="HGPｺﾞｼｯｸE" panose="020B0900000000000000" pitchFamily="50" charset="-128"/>
                <a:ea typeface="HGPｺﾞｼｯｸE" panose="020B0900000000000000" pitchFamily="50" charset="-128"/>
              </a:rPr>
              <a:t>＊養殖海苔が普及する以前の食用海苔</a:t>
            </a:r>
            <a:endParaRPr kumimoji="1"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5600" dirty="0">
                <a:latin typeface="HGPｺﾞｼｯｸE" panose="020B0900000000000000" pitchFamily="50" charset="-128"/>
                <a:ea typeface="HGPｺﾞｼｯｸE" panose="020B0900000000000000" pitchFamily="50" charset="-128"/>
              </a:rPr>
              <a:t>＊冬２月、磯や丸石に付いたノリを採取し、洗浄、すのこに貼って乾燥させ、自家用、あるいは業者に売る</a:t>
            </a:r>
            <a:endParaRPr kumimoji="1"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latin typeface="HGPｺﾞｼｯｸE" panose="020B0900000000000000" pitchFamily="50" charset="-128"/>
                <a:ea typeface="HGPｺﾞｼｯｸE" panose="020B0900000000000000" pitchFamily="50" charset="-128"/>
              </a:rPr>
              <a:t>＊</a:t>
            </a:r>
            <a:r>
              <a:rPr kumimoji="1" lang="ja-JP" altLang="en-US" sz="5600" dirty="0">
                <a:latin typeface="HGPｺﾞｼｯｸE" panose="020B0900000000000000" pitchFamily="50" charset="-128"/>
                <a:ea typeface="HGPｺﾞｼｯｸE" panose="020B0900000000000000" pitchFamily="50" charset="-128"/>
              </a:rPr>
              <a:t>直径</a:t>
            </a:r>
            <a:r>
              <a:rPr kumimoji="1" lang="en-US" altLang="ja-JP" sz="5600" dirty="0">
                <a:latin typeface="HGPｺﾞｼｯｸE" panose="020B0900000000000000" pitchFamily="50" charset="-128"/>
                <a:ea typeface="HGPｺﾞｼｯｸE" panose="020B0900000000000000" pitchFamily="50" charset="-128"/>
              </a:rPr>
              <a:t>5</a:t>
            </a:r>
            <a:r>
              <a:rPr kumimoji="1" lang="ja-JP" altLang="en-US" sz="5600" dirty="0">
                <a:latin typeface="HGPｺﾞｼｯｸE" panose="020B0900000000000000" pitchFamily="50" charset="-128"/>
                <a:ea typeface="HGPｺﾞｼｯｸE" panose="020B0900000000000000" pitchFamily="50" charset="-128"/>
              </a:rPr>
              <a:t>センチ長さ</a:t>
            </a:r>
            <a:r>
              <a:rPr kumimoji="1" lang="en-US" altLang="ja-JP" sz="5600" dirty="0">
                <a:latin typeface="HGPｺﾞｼｯｸE" panose="020B0900000000000000" pitchFamily="50" charset="-128"/>
                <a:ea typeface="HGPｺﾞｼｯｸE" panose="020B0900000000000000" pitchFamily="50" charset="-128"/>
              </a:rPr>
              <a:t>20</a:t>
            </a:r>
            <a:r>
              <a:rPr kumimoji="1" lang="ja-JP" altLang="en-US" sz="5600" dirty="0">
                <a:latin typeface="HGPｺﾞｼｯｸE" panose="020B0900000000000000" pitchFamily="50" charset="-128"/>
                <a:ea typeface="HGPｺﾞｼｯｸE" panose="020B0900000000000000" pitchFamily="50" charset="-128"/>
              </a:rPr>
              <a:t>センチの筒状のイワノリ、</a:t>
            </a:r>
            <a:r>
              <a:rPr kumimoji="1" lang="en-US" altLang="ja-JP" sz="5600" dirty="0">
                <a:latin typeface="HGPｺﾞｼｯｸE" panose="020B0900000000000000" pitchFamily="50" charset="-128"/>
                <a:ea typeface="HGPｺﾞｼｯｸE" panose="020B0900000000000000" pitchFamily="50" charset="-128"/>
              </a:rPr>
              <a:t>7</a:t>
            </a:r>
            <a:r>
              <a:rPr kumimoji="1" lang="ja-JP" altLang="en-US" sz="5600" dirty="0">
                <a:latin typeface="HGPｺﾞｼｯｸE" panose="020B0900000000000000" pitchFamily="50" charset="-128"/>
                <a:ea typeface="HGPｺﾞｼｯｸE" panose="020B0900000000000000" pitchFamily="50" charset="-128"/>
              </a:rPr>
              <a:t>～</a:t>
            </a:r>
            <a:r>
              <a:rPr kumimoji="1" lang="en-US" altLang="ja-JP" sz="5600" dirty="0">
                <a:latin typeface="HGPｺﾞｼｯｸE" panose="020B0900000000000000" pitchFamily="50" charset="-128"/>
                <a:ea typeface="HGPｺﾞｼｯｸE" panose="020B0900000000000000" pitchFamily="50" charset="-128"/>
              </a:rPr>
              <a:t>8,000</a:t>
            </a:r>
            <a:r>
              <a:rPr kumimoji="1" lang="ja-JP" altLang="en-US" sz="5600" dirty="0">
                <a:latin typeface="HGPｺﾞｼｯｸE" panose="020B0900000000000000" pitchFamily="50" charset="-128"/>
                <a:ea typeface="HGPｺﾞｼｯｸE" panose="020B0900000000000000" pitchFamily="50" charset="-128"/>
              </a:rPr>
              <a:t>円</a:t>
            </a:r>
            <a:endParaRPr kumimoji="1"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latin typeface="HGPｺﾞｼｯｸE" panose="020B0900000000000000" pitchFamily="50" charset="-128"/>
                <a:ea typeface="HGPｺﾞｼｯｸE" panose="020B0900000000000000" pitchFamily="50" charset="-128"/>
              </a:rPr>
              <a:t>＊</a:t>
            </a:r>
            <a:r>
              <a:rPr kumimoji="1" lang="ja-JP" altLang="en-US" sz="5600" dirty="0">
                <a:latin typeface="HGPｺﾞｼｯｸE" panose="020B0900000000000000" pitchFamily="50" charset="-128"/>
                <a:ea typeface="HGPｺﾞｼｯｸE" panose="020B0900000000000000" pitchFamily="50" charset="-128"/>
              </a:rPr>
              <a:t>自家用（みそ汁の具、漬物、ラッキョウの和え物；香りがいい）</a:t>
            </a:r>
            <a:endParaRPr kumimoji="1"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latin typeface="HGPｺﾞｼｯｸE" panose="020B0900000000000000" pitchFamily="50" charset="-128"/>
                <a:ea typeface="HGPｺﾞｼｯｸE" panose="020B0900000000000000" pitchFamily="50" charset="-128"/>
              </a:rPr>
              <a:t>（２）入札</a:t>
            </a:r>
            <a:endParaRPr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latin typeface="HGPｺﾞｼｯｸE" panose="020B0900000000000000" pitchFamily="50" charset="-128"/>
                <a:ea typeface="HGPｺﾞｼｯｸE" panose="020B0900000000000000" pitchFamily="50" charset="-128"/>
              </a:rPr>
              <a:t>＊永田漁港から灯台　</a:t>
            </a:r>
            <a:r>
              <a:rPr lang="en-US" altLang="ja-JP" sz="5600" dirty="0">
                <a:latin typeface="HGPｺﾞｼｯｸE" panose="020B0900000000000000" pitchFamily="50" charset="-128"/>
                <a:ea typeface="HGPｺﾞｼｯｸE" panose="020B0900000000000000" pitchFamily="50" charset="-128"/>
              </a:rPr>
              <a:t>2</a:t>
            </a:r>
            <a:r>
              <a:rPr lang="ja-JP" altLang="en-US" sz="5600" dirty="0">
                <a:latin typeface="HGPｺﾞｼｯｸE" panose="020B0900000000000000" pitchFamily="50" charset="-128"/>
                <a:ea typeface="HGPｺﾞｼｯｸE" panose="020B0900000000000000" pitchFamily="50" charset="-128"/>
              </a:rPr>
              <a:t>名</a:t>
            </a:r>
            <a:endParaRPr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latin typeface="HGPｺﾞｼｯｸE" panose="020B0900000000000000" pitchFamily="50" charset="-128"/>
                <a:ea typeface="HGPｺﾞｼｯｸE" panose="020B0900000000000000" pitchFamily="50" charset="-128"/>
              </a:rPr>
              <a:t>＊灯台から瀬切　</a:t>
            </a:r>
            <a:r>
              <a:rPr lang="en-US" altLang="ja-JP" sz="5600" dirty="0">
                <a:latin typeface="HGPｺﾞｼｯｸE" panose="020B0900000000000000" pitchFamily="50" charset="-128"/>
                <a:ea typeface="HGPｺﾞｼｯｸE" panose="020B0900000000000000" pitchFamily="50" charset="-128"/>
              </a:rPr>
              <a:t>1</a:t>
            </a:r>
            <a:r>
              <a:rPr lang="ja-JP" altLang="en-US" sz="5600" dirty="0">
                <a:latin typeface="HGPｺﾞｼｯｸE" panose="020B0900000000000000" pitchFamily="50" charset="-128"/>
                <a:ea typeface="HGPｺﾞｼｯｸE" panose="020B0900000000000000" pitchFamily="50" charset="-128"/>
              </a:rPr>
              <a:t>名（柴金喜さん、船所有）</a:t>
            </a:r>
            <a:endParaRPr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latin typeface="HGPｺﾞｼｯｸE" panose="020B0900000000000000" pitchFamily="50" charset="-128"/>
                <a:ea typeface="HGPｺﾞｼｯｸE" panose="020B0900000000000000" pitchFamily="50" charset="-128"/>
              </a:rPr>
              <a:t>＊四つ瀬からツエハナまで　</a:t>
            </a:r>
            <a:r>
              <a:rPr lang="en-US" altLang="ja-JP" sz="5600" dirty="0">
                <a:latin typeface="HGPｺﾞｼｯｸE" panose="020B0900000000000000" pitchFamily="50" charset="-128"/>
                <a:ea typeface="HGPｺﾞｼｯｸE" panose="020B0900000000000000" pitchFamily="50" charset="-128"/>
              </a:rPr>
              <a:t>1</a:t>
            </a:r>
            <a:r>
              <a:rPr lang="ja-JP" altLang="en-US" sz="5600" dirty="0">
                <a:latin typeface="HGPｺﾞｼｯｸE" panose="020B0900000000000000" pitchFamily="50" charset="-128"/>
                <a:ea typeface="HGPｺﾞｼｯｸE" panose="020B0900000000000000" pitchFamily="50" charset="-128"/>
              </a:rPr>
              <a:t>名</a:t>
            </a:r>
            <a:endParaRPr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dirty="0">
                <a:latin typeface="HGPｺﾞｼｯｸE" panose="020B0900000000000000" pitchFamily="50" charset="-128"/>
                <a:ea typeface="HGPｺﾞｼｯｸE" panose="020B0900000000000000" pitchFamily="50" charset="-128"/>
              </a:rPr>
              <a:t>（</a:t>
            </a:r>
            <a:r>
              <a:rPr lang="ja-JP" altLang="en-US" sz="5600" dirty="0">
                <a:solidFill>
                  <a:srgbClr val="FF0000"/>
                </a:solidFill>
                <a:latin typeface="HGPｺﾞｼｯｸE" panose="020B0900000000000000" pitchFamily="50" charset="-128"/>
                <a:ea typeface="HGPｺﾞｼｯｸE" panose="020B0900000000000000" pitchFamily="50" charset="-128"/>
              </a:rPr>
              <a:t>入札者　計</a:t>
            </a:r>
            <a:r>
              <a:rPr lang="en-US" altLang="ja-JP" sz="5600" dirty="0">
                <a:solidFill>
                  <a:srgbClr val="FF0000"/>
                </a:solidFill>
                <a:latin typeface="HGPｺﾞｼｯｸE" panose="020B0900000000000000" pitchFamily="50" charset="-128"/>
                <a:ea typeface="HGPｺﾞｼｯｸE" panose="020B0900000000000000" pitchFamily="50" charset="-128"/>
              </a:rPr>
              <a:t>5</a:t>
            </a:r>
            <a:r>
              <a:rPr lang="ja-JP" altLang="en-US" sz="5600" dirty="0">
                <a:solidFill>
                  <a:srgbClr val="FF0000"/>
                </a:solidFill>
                <a:latin typeface="HGPｺﾞｼｯｸE" panose="020B0900000000000000" pitchFamily="50" charset="-128"/>
                <a:ea typeface="HGPｺﾞｼｯｸE" panose="020B0900000000000000" pitchFamily="50" charset="-128"/>
              </a:rPr>
              <a:t>名</a:t>
            </a:r>
            <a:r>
              <a:rPr lang="ja-JP" altLang="en-US" sz="5600" dirty="0">
                <a:latin typeface="HGPｺﾞｼｯｸE" panose="020B0900000000000000" pitchFamily="50" charset="-128"/>
                <a:ea typeface="HGPｺﾞｼｯｸE" panose="020B0900000000000000" pitchFamily="50" charset="-128"/>
              </a:rPr>
              <a:t>）</a:t>
            </a:r>
            <a:endParaRPr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5600" dirty="0">
                <a:latin typeface="HGPｺﾞｼｯｸE" panose="020B0900000000000000" pitchFamily="50" charset="-128"/>
                <a:ea typeface="HGPｺﾞｼｯｸE" panose="020B0900000000000000" pitchFamily="50" charset="-128"/>
              </a:rPr>
              <a:t>＊イワノリ採取権はイソモン、フノリ、マクリの採取権も兼ねる</a:t>
            </a:r>
            <a:endParaRPr lang="en-US" altLang="ja-JP" sz="5600" dirty="0">
              <a:latin typeface="HGPｺﾞｼｯｸE" panose="020B0900000000000000" pitchFamily="50" charset="-128"/>
              <a:ea typeface="HGPｺﾞｼｯｸE" panose="020B0900000000000000" pitchFamily="50" charset="-128"/>
            </a:endParaRPr>
          </a:p>
        </p:txBody>
      </p:sp>
      <p:sp>
        <p:nvSpPr>
          <p:cNvPr id="7" name="コンテンツ プレースホルダー 6">
            <a:extLst>
              <a:ext uri="{FF2B5EF4-FFF2-40B4-BE49-F238E27FC236}">
                <a16:creationId xmlns:a16="http://schemas.microsoft.com/office/drawing/2014/main" id="{87D542BE-D768-C05B-C7B1-17CDBAA4D2AD}"/>
              </a:ext>
            </a:extLst>
          </p:cNvPr>
          <p:cNvSpPr>
            <a:spLocks noGrp="1"/>
          </p:cNvSpPr>
          <p:nvPr>
            <p:ph sz="half" idx="2"/>
          </p:nvPr>
        </p:nvSpPr>
        <p:spPr>
          <a:xfrm>
            <a:off x="6172200" y="1493822"/>
            <a:ext cx="5181600" cy="4683141"/>
          </a:xfrm>
        </p:spPr>
        <p:txBody>
          <a:bodyPr>
            <a:normAutofit fontScale="25000" lnSpcReduction="20000"/>
          </a:bodyPr>
          <a:lstStyle/>
          <a:p>
            <a:pPr marL="0" indent="0">
              <a:lnSpc>
                <a:spcPct val="120000"/>
              </a:lnSpc>
              <a:buNone/>
            </a:pPr>
            <a:r>
              <a:rPr lang="ja-JP" altLang="en-US"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ja-JP"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イワノリの入札価格は遠方ほど安い</a:t>
            </a:r>
            <a:r>
              <a:rPr lang="ja-JP" altLang="en-US"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r>
              <a:rPr kumimoji="1" lang="en-US" altLang="ja-JP" sz="5600" dirty="0">
                <a:latin typeface="HGPｺﾞｼｯｸE" panose="020B0900000000000000" pitchFamily="50" charset="-128"/>
                <a:ea typeface="HGPｺﾞｼｯｸE" panose="020B0900000000000000" pitchFamily="50" charset="-128"/>
              </a:rPr>
              <a:t>A</a:t>
            </a:r>
            <a:r>
              <a:rPr lang="ja-JP" altLang="en-US" sz="5600" dirty="0">
                <a:latin typeface="HGPｺﾞｼｯｸE" panose="020B0900000000000000" pitchFamily="50" charset="-128"/>
                <a:ea typeface="HGPｺﾞｼｯｸE" panose="020B0900000000000000" pitchFamily="50" charset="-128"/>
                <a:cs typeface="Segoe UI Symbol" panose="020B0502040204020203" pitchFamily="34" charset="0"/>
              </a:rPr>
              <a:t>＞</a:t>
            </a:r>
            <a:r>
              <a:rPr kumimoji="1" lang="en-US" altLang="ja-JP" sz="5600" dirty="0">
                <a:latin typeface="HGPｺﾞｼｯｸE" panose="020B0900000000000000" pitchFamily="50" charset="-128"/>
                <a:ea typeface="HGPｺﾞｼｯｸE" panose="020B0900000000000000" pitchFamily="50" charset="-128"/>
              </a:rPr>
              <a:t>B</a:t>
            </a:r>
            <a:r>
              <a:rPr lang="ja-JP" altLang="en-US" sz="5600" dirty="0">
                <a:latin typeface="HGPｺﾞｼｯｸE" panose="020B0900000000000000" pitchFamily="50" charset="-128"/>
                <a:ea typeface="HGPｺﾞｼｯｸE" panose="020B0900000000000000" pitchFamily="50" charset="-128"/>
              </a:rPr>
              <a:t>＞</a:t>
            </a:r>
            <a:r>
              <a:rPr kumimoji="1" lang="en-US" altLang="ja-JP" sz="5600" dirty="0">
                <a:latin typeface="HGPｺﾞｼｯｸE" panose="020B0900000000000000" pitchFamily="50" charset="-128"/>
                <a:ea typeface="HGPｺﾞｼｯｸE" panose="020B0900000000000000" pitchFamily="50" charset="-128"/>
              </a:rPr>
              <a:t>C</a:t>
            </a:r>
            <a:endParaRPr lang="en-US" altLang="ja-JP"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r>
              <a:rPr lang="en-US"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a:t>
            </a:r>
            <a:r>
              <a:rPr lang="ja-JP" altLang="en-US"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永田</a:t>
            </a:r>
            <a:r>
              <a:rPr lang="ja-JP"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漁港か</a:t>
            </a:r>
            <a:r>
              <a:rPr lang="ja-JP" altLang="en-US"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ら</a:t>
            </a:r>
            <a:r>
              <a:rPr lang="ja-JP"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灯台までの磯</a:t>
            </a:r>
            <a:r>
              <a:rPr kumimoji="1" lang="ja-JP" altLang="en-US" sz="4400" dirty="0">
                <a:latin typeface="HGPｺﾞｼｯｸE" panose="020B0900000000000000" pitchFamily="50" charset="-128"/>
                <a:ea typeface="HGPｺﾞｼｯｸE" panose="020B0900000000000000" pitchFamily="50" charset="-128"/>
              </a:rPr>
              <a:t>（</a:t>
            </a:r>
            <a:r>
              <a:rPr lang="ja-JP" altLang="ja-JP" sz="4400" dirty="0">
                <a:effectLst/>
                <a:latin typeface="HGPｺﾞｼｯｸE" panose="020B0900000000000000" pitchFamily="50" charset="-128"/>
                <a:ea typeface="HGPｺﾞｼｯｸE" panose="020B0900000000000000" pitchFamily="50" charset="-128"/>
                <a:cs typeface="Segoe UI Symbol" panose="020B0502040204020203" pitchFamily="34" charset="0"/>
              </a:rPr>
              <a:t>やどりご／いわいご</a:t>
            </a:r>
            <a:r>
              <a:rPr lang="ja-JP"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endParaRPr lang="en-US"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r>
              <a:rPr lang="en-US"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B:</a:t>
            </a:r>
            <a:r>
              <a:rPr lang="ja-JP" altLang="en-US"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四つ瀬</a:t>
            </a:r>
            <a:r>
              <a:rPr kumimoji="1" lang="ja-JP" altLang="en-US" sz="4400" dirty="0">
                <a:latin typeface="HGPｺﾞｼｯｸE" panose="020B0900000000000000" pitchFamily="50" charset="-128"/>
                <a:ea typeface="HGPｺﾞｼｯｸE" panose="020B0900000000000000" pitchFamily="50" charset="-128"/>
              </a:rPr>
              <a:t>（四つ瀬～ツエハナ</a:t>
            </a:r>
            <a:r>
              <a:rPr lang="ja-JP" altLang="en-US"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endParaRPr lang="en-US"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r>
              <a:rPr lang="en-US"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C:</a:t>
            </a:r>
            <a:r>
              <a:rPr lang="ja-JP"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灯台から瀬切まで</a:t>
            </a:r>
            <a:r>
              <a:rPr lang="ja-JP" altLang="en-US"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半山</a:t>
            </a:r>
            <a:r>
              <a:rPr lang="ja-JP" altLang="en-US" sz="4400" kern="100" dirty="0">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川原</a:t>
            </a:r>
            <a:r>
              <a:rPr lang="ja-JP" altLang="en-US" sz="4400" kern="100" dirty="0">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ja-JP" sz="44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瀬切）</a:t>
            </a:r>
            <a:endParaRPr lang="ja-JP" altLang="en-US" sz="44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kern="100" dirty="0">
                <a:latin typeface="HGPｺﾞｼｯｸE" panose="020B0900000000000000" pitchFamily="50" charset="-128"/>
                <a:ea typeface="HGPｺﾞｼｯｸE" panose="020B0900000000000000" pitchFamily="50" charset="-128"/>
                <a:cs typeface="Times New Roman" panose="02020603050405020304" pitchFamily="18" charset="0"/>
              </a:rPr>
              <a:t>＊入札料</a:t>
            </a:r>
            <a:r>
              <a:rPr lang="ja-JP" altLang="en-US" sz="5600" dirty="0">
                <a:latin typeface="HGPｺﾞｼｯｸE" panose="020B0900000000000000" pitchFamily="50" charset="-128"/>
                <a:ea typeface="HGPｺﾞｼｯｸE" panose="020B0900000000000000" pitchFamily="50" charset="-128"/>
              </a:rPr>
              <a:t>（総額８～</a:t>
            </a:r>
            <a:r>
              <a:rPr lang="en-US" altLang="ja-JP" sz="5600" dirty="0">
                <a:latin typeface="HGPｺﾞｼｯｸE" panose="020B0900000000000000" pitchFamily="50" charset="-128"/>
                <a:ea typeface="HGPｺﾞｼｯｸE" panose="020B0900000000000000" pitchFamily="50" charset="-128"/>
              </a:rPr>
              <a:t>1</a:t>
            </a:r>
            <a:r>
              <a:rPr lang="ja-JP" altLang="en-US" sz="5600" dirty="0">
                <a:latin typeface="HGPｺﾞｼｯｸE" panose="020B0900000000000000" pitchFamily="50" charset="-128"/>
                <a:ea typeface="HGPｺﾞｼｯｸE" panose="020B0900000000000000" pitchFamily="50" charset="-128"/>
              </a:rPr>
              <a:t>８万円）、</a:t>
            </a:r>
            <a:r>
              <a:rPr lang="en-US" altLang="ja-JP" sz="5600" dirty="0">
                <a:latin typeface="HGPｺﾞｼｯｸE" panose="020B0900000000000000" pitchFamily="50" charset="-128"/>
                <a:ea typeface="HGPｺﾞｼｯｸE" panose="020B0900000000000000" pitchFamily="50" charset="-128"/>
              </a:rPr>
              <a:t>A5</a:t>
            </a:r>
            <a:r>
              <a:rPr lang="ja-JP" altLang="en-US" sz="5600" dirty="0">
                <a:latin typeface="HGPｺﾞｼｯｸE" panose="020B0900000000000000" pitchFamily="50" charset="-128"/>
                <a:ea typeface="HGPｺﾞｼｯｸE" panose="020B0900000000000000" pitchFamily="50" charset="-128"/>
              </a:rPr>
              <a:t>万、</a:t>
            </a:r>
            <a:r>
              <a:rPr lang="en-US" altLang="ja-JP" sz="5600" dirty="0">
                <a:latin typeface="HGPｺﾞｼｯｸE" panose="020B0900000000000000" pitchFamily="50" charset="-128"/>
                <a:ea typeface="HGPｺﾞｼｯｸE" panose="020B0900000000000000" pitchFamily="50" charset="-128"/>
              </a:rPr>
              <a:t>B4</a:t>
            </a:r>
            <a:r>
              <a:rPr lang="ja-JP" altLang="en-US" sz="5600" dirty="0">
                <a:latin typeface="HGPｺﾞｼｯｸE" panose="020B0900000000000000" pitchFamily="50" charset="-128"/>
                <a:ea typeface="HGPｺﾞｼｯｸE" panose="020B0900000000000000" pitchFamily="50" charset="-128"/>
              </a:rPr>
              <a:t>万、Ｃ</a:t>
            </a:r>
            <a:r>
              <a:rPr lang="en-US" altLang="ja-JP" sz="5600" dirty="0">
                <a:latin typeface="HGPｺﾞｼｯｸE" panose="020B0900000000000000" pitchFamily="50" charset="-128"/>
                <a:ea typeface="HGPｺﾞｼｯｸE" panose="020B0900000000000000" pitchFamily="50" charset="-128"/>
              </a:rPr>
              <a:t>3</a:t>
            </a:r>
            <a:r>
              <a:rPr lang="ja-JP" altLang="en-US" sz="5600" dirty="0">
                <a:latin typeface="HGPｺﾞｼｯｸE" panose="020B0900000000000000" pitchFamily="50" charset="-128"/>
                <a:ea typeface="HGPｺﾞｼｯｸE" panose="020B0900000000000000" pitchFamily="50" charset="-128"/>
              </a:rPr>
              <a:t>万程度か</a:t>
            </a:r>
            <a:endParaRPr kumimoji="1" lang="en-US" altLang="ja-JP" sz="56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5600" kern="100" dirty="0">
                <a:latin typeface="HGPｺﾞｼｯｸE" panose="020B0900000000000000" pitchFamily="50" charset="-128"/>
                <a:ea typeface="HGPｺﾞｼｯｸE" panose="020B0900000000000000" pitchFamily="50" charset="-128"/>
                <a:cs typeface="Segoe UI Symbol" panose="020B0502040204020203" pitchFamily="34" charset="0"/>
              </a:rPr>
              <a:t>（３）分配</a:t>
            </a:r>
            <a:endParaRPr lang="en-US" altLang="ja-JP" sz="5600" kern="1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5600" kern="100" dirty="0">
                <a:latin typeface="HGPｺﾞｼｯｸE" panose="020B0900000000000000" pitchFamily="50" charset="-128"/>
                <a:ea typeface="HGPｺﾞｼｯｸE" panose="020B0900000000000000" pitchFamily="50" charset="-128"/>
                <a:cs typeface="Segoe UI Symbol" panose="020B0502040204020203" pitchFamily="34" charset="0"/>
              </a:rPr>
              <a:t>＊入札者が入札料を払い、採取者から費用（３００～５００円）を徴収</a:t>
            </a:r>
            <a:endParaRPr lang="en-US" altLang="ja-JP" sz="5600" kern="1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5600" kern="100" dirty="0">
                <a:latin typeface="HGPｺﾞｼｯｸE" panose="020B0900000000000000" pitchFamily="50" charset="-128"/>
                <a:ea typeface="HGPｺﾞｼｯｸE" panose="020B0900000000000000" pitchFamily="50" charset="-128"/>
                <a:cs typeface="Segoe UI Symbol" panose="020B0502040204020203" pitchFamily="34" charset="0"/>
              </a:rPr>
              <a:t>＊半山までは陸路行けた</a:t>
            </a:r>
            <a:r>
              <a:rPr lang="en-US" altLang="ja-JP" sz="5600" kern="100" dirty="0">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en-US" sz="5600" kern="100" dirty="0">
                <a:latin typeface="HGPｺﾞｼｯｸE" panose="020B0900000000000000" pitchFamily="50" charset="-128"/>
                <a:ea typeface="HGPｺﾞｼｯｸE" panose="020B0900000000000000" pitchFamily="50" charset="-128"/>
                <a:cs typeface="Segoe UI Symbol" panose="020B0502040204020203" pitchFamily="34" charset="0"/>
              </a:rPr>
              <a:t>半山から先は海路</a:t>
            </a:r>
            <a:endParaRPr lang="en-US" altLang="ja-JP"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5600" kern="100" dirty="0">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en-US" sz="5600" kern="100" dirty="0">
                <a:solidFill>
                  <a:srgbClr val="FF0000"/>
                </a:solidFill>
                <a:latin typeface="HGPｺﾞｼｯｸE" panose="020B0900000000000000" pitchFamily="50" charset="-128"/>
                <a:ea typeface="HGPｺﾞｼｯｸE" panose="020B0900000000000000" pitchFamily="50" charset="-128"/>
                <a:cs typeface="Segoe UI Symbol" panose="020B0502040204020203" pitchFamily="34" charset="0"/>
              </a:rPr>
              <a:t>メーデ分け　</a:t>
            </a:r>
            <a:endParaRPr lang="en-US" altLang="ja-JP" sz="5600" kern="100" dirty="0">
              <a:solidFill>
                <a:srgbClr val="FF0000"/>
              </a:solidFill>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r>
              <a:rPr lang="ja-JP" altLang="ja-JP"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船を持っている人は船で目的地まで行</a:t>
            </a:r>
            <a:r>
              <a:rPr lang="ja-JP" altLang="en-US"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き、</a:t>
            </a:r>
            <a:r>
              <a:rPr lang="ja-JP" altLang="ja-JP"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収穫物を船主、船頭、取り手で分配</a:t>
            </a:r>
            <a:endParaRPr lang="en-US" altLang="ja-JP" sz="5600" kern="1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5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＊女性はイワノリ採取、男性はイソモン採取</a:t>
            </a:r>
            <a:endParaRPr lang="en-US" altLang="ja-JP" sz="5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endParaRPr lang="ja-JP" altLang="en-US" dirty="0"/>
          </a:p>
        </p:txBody>
      </p:sp>
    </p:spTree>
    <p:extLst>
      <p:ext uri="{BB962C8B-B14F-4D97-AF65-F5344CB8AC3E}">
        <p14:creationId xmlns:p14="http://schemas.microsoft.com/office/powerpoint/2010/main" val="242878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030CE2-658E-45F3-AFC0-D7C3089EF656}"/>
              </a:ext>
            </a:extLst>
          </p:cNvPr>
          <p:cNvSpPr>
            <a:spLocks noGrp="1"/>
          </p:cNvSpPr>
          <p:nvPr>
            <p:ph type="title"/>
          </p:nvPr>
        </p:nvSpPr>
        <p:spPr>
          <a:xfrm>
            <a:off x="838200" y="365126"/>
            <a:ext cx="10515600" cy="603595"/>
          </a:xfrm>
        </p:spPr>
        <p:txBody>
          <a:bodyPr>
            <a:normAutofit fontScale="90000"/>
          </a:bodyPr>
          <a:lstStyle/>
          <a:p>
            <a:r>
              <a:rPr lang="ja-JP" altLang="en-US" dirty="0">
                <a:latin typeface="HGPｺﾞｼｯｸE" panose="020B0900000000000000" pitchFamily="50" charset="-128"/>
                <a:ea typeface="HGPｺﾞｼｯｸE" panose="020B0900000000000000" pitchFamily="50" charset="-128"/>
              </a:rPr>
              <a:t>永田の入札制度④</a:t>
            </a:r>
            <a:r>
              <a:rPr lang="en-US" altLang="ja-JP" dirty="0">
                <a:latin typeface="HGPｺﾞｼｯｸE" panose="020B0900000000000000" pitchFamily="50" charset="-128"/>
                <a:ea typeface="HGPｺﾞｼｯｸE" panose="020B0900000000000000" pitchFamily="50" charset="-128"/>
              </a:rPr>
              <a:t>――</a:t>
            </a:r>
            <a:r>
              <a:rPr lang="ja-JP" altLang="en-US" dirty="0">
                <a:latin typeface="HGPｺﾞｼｯｸE" panose="020B0900000000000000" pitchFamily="50" charset="-128"/>
                <a:ea typeface="HGPｺﾞｼｯｸE" panose="020B0900000000000000" pitchFamily="50" charset="-128"/>
              </a:rPr>
              <a:t>境界、監視と罰則</a:t>
            </a:r>
            <a:endParaRPr kumimoji="1" lang="ja-JP" altLang="en-US" dirty="0"/>
          </a:p>
        </p:txBody>
      </p:sp>
      <p:sp>
        <p:nvSpPr>
          <p:cNvPr id="3" name="コンテンツ プレースホルダー 2">
            <a:extLst>
              <a:ext uri="{FF2B5EF4-FFF2-40B4-BE49-F238E27FC236}">
                <a16:creationId xmlns:a16="http://schemas.microsoft.com/office/drawing/2014/main" id="{4F2CB5C4-D1DD-7A79-5445-B52A347DA21A}"/>
              </a:ext>
            </a:extLst>
          </p:cNvPr>
          <p:cNvSpPr>
            <a:spLocks noGrp="1"/>
          </p:cNvSpPr>
          <p:nvPr>
            <p:ph sz="half" idx="1"/>
          </p:nvPr>
        </p:nvSpPr>
        <p:spPr>
          <a:xfrm>
            <a:off x="838200" y="1122630"/>
            <a:ext cx="5181600" cy="5054334"/>
          </a:xfrm>
        </p:spPr>
        <p:txBody>
          <a:bodyPr anchor="t">
            <a:normAutofit fontScale="40000" lnSpcReduction="20000"/>
          </a:bodyPr>
          <a:lstStyle/>
          <a:p>
            <a:pPr marL="0" indent="0">
              <a:lnSpc>
                <a:spcPct val="120000"/>
              </a:lnSpc>
              <a:buNone/>
            </a:pPr>
            <a:r>
              <a:rPr kumimoji="1" lang="ja-JP" altLang="en-US" sz="3000" dirty="0">
                <a:latin typeface="HGPｺﾞｼｯｸE" panose="020B0900000000000000" pitchFamily="50" charset="-128"/>
                <a:ea typeface="HGPｺﾞｼｯｸE" panose="020B0900000000000000" pitchFamily="50" charset="-128"/>
              </a:rPr>
              <a:t>１．入札制度とローカルコモンズの管理</a:t>
            </a:r>
            <a:endParaRPr kumimoji="1" lang="en-US" altLang="ja-JP" sz="3000" dirty="0">
              <a:latin typeface="HGPｺﾞｼｯｸE" panose="020B0900000000000000" pitchFamily="50" charset="-128"/>
              <a:ea typeface="HGPｺﾞｼｯｸE" panose="020B0900000000000000" pitchFamily="50" charset="-128"/>
            </a:endParaRPr>
          </a:p>
          <a:p>
            <a:pPr marL="0" indent="0">
              <a:lnSpc>
                <a:spcPct val="120000"/>
              </a:lnSpc>
              <a:buNone/>
            </a:pPr>
            <a:r>
              <a:rPr kumimoji="1" lang="ja-JP" altLang="en-US" sz="3000" dirty="0">
                <a:latin typeface="HGPｺﾞｼｯｸE" panose="020B0900000000000000" pitchFamily="50" charset="-128"/>
                <a:ea typeface="HGPｺﾞｼｯｸE" panose="020B0900000000000000" pitchFamily="50" charset="-128"/>
              </a:rPr>
              <a:t>（１）私有でもなく、国有でもなく、協治が原則</a:t>
            </a:r>
            <a:endParaRPr kumimoji="1" lang="en-US" altLang="ja-JP" sz="30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3000" dirty="0">
                <a:latin typeface="HGPｺﾞｼｯｸE" panose="020B0900000000000000" pitchFamily="50" charset="-128"/>
                <a:ea typeface="HGPｺﾞｼｯｸE" panose="020B0900000000000000" pitchFamily="50" charset="-128"/>
              </a:rPr>
              <a:t>（２）エリノア・オストロノム（１９３３～２０１２）の第三の道</a:t>
            </a:r>
            <a:endParaRPr lang="en-US" altLang="ja-JP" sz="3000" dirty="0">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3000" dirty="0">
                <a:solidFill>
                  <a:srgbClr val="0F1111"/>
                </a:solidFill>
                <a:latin typeface="HGPｺﾞｼｯｸE" panose="020B0900000000000000" pitchFamily="50" charset="-128"/>
                <a:ea typeface="HGPｺﾞｼｯｸE" panose="020B0900000000000000" pitchFamily="50" charset="-128"/>
              </a:rPr>
              <a:t>＊</a:t>
            </a:r>
            <a:r>
              <a:rPr lang="en-US" altLang="ja-JP" sz="3000" dirty="0">
                <a:solidFill>
                  <a:srgbClr val="0F1111"/>
                </a:solidFill>
                <a:latin typeface="HGPｺﾞｼｯｸE" panose="020B0900000000000000" pitchFamily="50" charset="-128"/>
                <a:ea typeface="HGPｺﾞｼｯｸE" panose="020B0900000000000000" pitchFamily="50" charset="-128"/>
              </a:rPr>
              <a:t>G</a:t>
            </a:r>
            <a:r>
              <a:rPr lang="ja-JP" altLang="en-US" sz="3000" dirty="0">
                <a:solidFill>
                  <a:srgbClr val="0F1111"/>
                </a:solidFill>
                <a:latin typeface="HGPｺﾞｼｯｸE" panose="020B0900000000000000" pitchFamily="50" charset="-128"/>
                <a:ea typeface="HGPｺﾞｼｯｸE" panose="020B0900000000000000" pitchFamily="50" charset="-128"/>
              </a:rPr>
              <a:t>・ハーディンは「コモンズの悲劇」を防ぐには国有化／私有化しかないとしたが、</a:t>
            </a:r>
            <a:r>
              <a:rPr lang="ja-JP" altLang="en-US" sz="3000" dirty="0">
                <a:latin typeface="HGPｺﾞｼｯｸE" panose="020B0900000000000000" pitchFamily="50" charset="-128"/>
                <a:ea typeface="HGPｺﾞｼｯｸE" panose="020B0900000000000000" pitchFamily="50" charset="-128"/>
              </a:rPr>
              <a:t>オストロノムは</a:t>
            </a:r>
            <a:r>
              <a:rPr lang="ja-JP" altLang="en-US" sz="3000" dirty="0">
                <a:solidFill>
                  <a:srgbClr val="FF0000"/>
                </a:solidFill>
                <a:latin typeface="HGPｺﾞｼｯｸE" panose="020B0900000000000000" pitchFamily="50" charset="-128"/>
                <a:ea typeface="HGPｺﾞｼｯｸE" panose="020B0900000000000000" pitchFamily="50" charset="-128"/>
              </a:rPr>
              <a:t>第三の道の提唱</a:t>
            </a:r>
            <a:endParaRPr lang="en-US" altLang="ja-JP" sz="3000" dirty="0">
              <a:solidFill>
                <a:srgbClr val="FF0000"/>
              </a:solidFill>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3000" dirty="0">
                <a:solidFill>
                  <a:srgbClr val="0F1111"/>
                </a:solidFill>
                <a:latin typeface="HGPｺﾞｼｯｸE" panose="020B0900000000000000" pitchFamily="50" charset="-128"/>
                <a:ea typeface="HGPｺﾞｼｯｸE" panose="020B0900000000000000" pitchFamily="50" charset="-128"/>
              </a:rPr>
              <a:t>＊コモンズの維持のために</a:t>
            </a:r>
            <a:r>
              <a:rPr lang="ja-JP" altLang="en-US" sz="3000" i="0" dirty="0">
                <a:solidFill>
                  <a:srgbClr val="0F1111"/>
                </a:solidFill>
                <a:effectLst/>
                <a:latin typeface="HGPｺﾞｼｯｸE" panose="020B0900000000000000" pitchFamily="50" charset="-128"/>
                <a:ea typeface="HGPｺﾞｼｯｸE" panose="020B0900000000000000" pitchFamily="50" charset="-128"/>
              </a:rPr>
              <a:t>特に</a:t>
            </a:r>
            <a:r>
              <a:rPr lang="ja-JP" altLang="en-US" sz="3000" i="0" dirty="0">
                <a:solidFill>
                  <a:srgbClr val="FF0000"/>
                </a:solidFill>
                <a:effectLst/>
                <a:latin typeface="HGPｺﾞｼｯｸE" panose="020B0900000000000000" pitchFamily="50" charset="-128"/>
                <a:ea typeface="HGPｺﾞｼｯｸE" panose="020B0900000000000000" pitchFamily="50" charset="-128"/>
              </a:rPr>
              <a:t>境界の認識、監視と罰則</a:t>
            </a:r>
            <a:r>
              <a:rPr lang="ja-JP" altLang="en-US" sz="3000" i="0" dirty="0">
                <a:solidFill>
                  <a:srgbClr val="0F1111"/>
                </a:solidFill>
                <a:effectLst/>
                <a:latin typeface="HGPｺﾞｼｯｸE" panose="020B0900000000000000" pitchFamily="50" charset="-128"/>
                <a:ea typeface="HGPｺﾞｼｯｸE" panose="020B0900000000000000" pitchFamily="50" charset="-128"/>
              </a:rPr>
              <a:t>などの重要性を指摘</a:t>
            </a:r>
            <a:endParaRPr lang="en-US" altLang="ja-JP" sz="3000" i="0" dirty="0">
              <a:solidFill>
                <a:srgbClr val="0F1111"/>
              </a:solidFill>
              <a:effectLst/>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3000" dirty="0">
                <a:solidFill>
                  <a:srgbClr val="0F1111"/>
                </a:solidFill>
                <a:latin typeface="HGPｺﾞｼｯｸE" panose="020B0900000000000000" pitchFamily="50" charset="-128"/>
                <a:ea typeface="HGPｺﾞｼｯｸE" panose="020B0900000000000000" pitchFamily="50" charset="-128"/>
              </a:rPr>
              <a:t>＊</a:t>
            </a:r>
            <a:r>
              <a:rPr lang="en-US" altLang="ja-JP" sz="3000" dirty="0">
                <a:solidFill>
                  <a:srgbClr val="0F1111"/>
                </a:solidFill>
                <a:latin typeface="HGPｺﾞｼｯｸE" panose="020B0900000000000000" pitchFamily="50" charset="-128"/>
                <a:ea typeface="HGPｺﾞｼｯｸE" panose="020B0900000000000000" pitchFamily="50" charset="-128"/>
              </a:rPr>
              <a:t>2009</a:t>
            </a:r>
            <a:r>
              <a:rPr lang="ja-JP" altLang="en-US" sz="3000" dirty="0">
                <a:solidFill>
                  <a:srgbClr val="0F1111"/>
                </a:solidFill>
                <a:latin typeface="HGPｺﾞｼｯｸE" panose="020B0900000000000000" pitchFamily="50" charset="-128"/>
                <a:ea typeface="HGPｺﾞｼｯｸE" panose="020B0900000000000000" pitchFamily="50" charset="-128"/>
              </a:rPr>
              <a:t>年コモンズ研究によりノーベル経済学賞受賞</a:t>
            </a:r>
            <a:endParaRPr lang="en-US" altLang="ja-JP" sz="3000" dirty="0">
              <a:solidFill>
                <a:srgbClr val="0F1111"/>
              </a:solidFill>
              <a:latin typeface="HGPｺﾞｼｯｸE" panose="020B0900000000000000" pitchFamily="50" charset="-128"/>
              <a:ea typeface="HGPｺﾞｼｯｸE" panose="020B0900000000000000" pitchFamily="50" charset="-128"/>
            </a:endParaRPr>
          </a:p>
          <a:p>
            <a:pPr marL="0" indent="0">
              <a:lnSpc>
                <a:spcPct val="120000"/>
              </a:lnSpc>
              <a:buNone/>
            </a:pPr>
            <a:r>
              <a:rPr lang="ja-JP" altLang="en-US" sz="3000" i="0" dirty="0">
                <a:solidFill>
                  <a:srgbClr val="0F1111"/>
                </a:solidFill>
                <a:effectLst/>
                <a:latin typeface="HGPｺﾞｼｯｸE" panose="020B0900000000000000" pitchFamily="50" charset="-128"/>
                <a:ea typeface="HGPｺﾞｼｯｸE" panose="020B0900000000000000" pitchFamily="50" charset="-128"/>
              </a:rPr>
              <a:t>２．</a:t>
            </a:r>
            <a:r>
              <a:rPr lang="ja-JP" altLang="en-US"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境界の認識</a:t>
            </a:r>
            <a:endParaRPr lang="en-US" altLang="ja-JP"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3000" kern="100" dirty="0">
                <a:latin typeface="HGPｺﾞｼｯｸE" panose="020B0900000000000000" pitchFamily="50" charset="-128"/>
                <a:ea typeface="HGPｺﾞｼｯｸE" panose="020B0900000000000000" pitchFamily="50" charset="-128"/>
                <a:cs typeface="Segoe UI Symbol" panose="020B0502040204020203" pitchFamily="34" charset="0"/>
              </a:rPr>
              <a:t>（１）ローカルコモンズの維持にはが不可欠</a:t>
            </a:r>
            <a:endParaRPr lang="en-US" altLang="ja-JP"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3000" kern="100" dirty="0">
                <a:latin typeface="HGPｺﾞｼｯｸE" panose="020B0900000000000000" pitchFamily="50" charset="-128"/>
                <a:ea typeface="HGPｺﾞｼｯｸE" panose="020B0900000000000000" pitchFamily="50" charset="-128"/>
                <a:cs typeface="Segoe UI Symbol" panose="020B0502040204020203" pitchFamily="34" charset="0"/>
              </a:rPr>
              <a:t>（２）集落（大字）の境界は海の共的資源利用にも有効</a:t>
            </a:r>
            <a:endParaRPr lang="en-US" altLang="ja-JP" sz="3000" kern="1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lang="ja-JP" altLang="en-US"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３．監視と罰則</a:t>
            </a:r>
            <a:endParaRPr lang="en-US" altLang="ja-JP"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r>
              <a:rPr kumimoji="1" lang="ja-JP" altLang="en-US" sz="3000" dirty="0">
                <a:latin typeface="HGPｺﾞｼｯｸE" panose="020B0900000000000000" pitchFamily="50" charset="-128"/>
                <a:ea typeface="HGPｺﾞｼｯｸE" panose="020B0900000000000000" pitchFamily="50" charset="-128"/>
              </a:rPr>
              <a:t>（１）入札制度は入札者による資源利用の独占を保証し、監視の目は厳しく、違反者が出る余地は少ない制度</a:t>
            </a:r>
            <a:endParaRPr kumimoji="1" lang="en-US" altLang="ja-JP" sz="3000" dirty="0">
              <a:latin typeface="HGPｺﾞｼｯｸE" panose="020B0900000000000000" pitchFamily="50" charset="-128"/>
              <a:ea typeface="HGPｺﾞｼｯｸE" panose="020B0900000000000000" pitchFamily="50" charset="-128"/>
            </a:endParaRPr>
          </a:p>
          <a:p>
            <a:pPr marL="0" indent="0">
              <a:lnSpc>
                <a:spcPct val="100000"/>
              </a:lnSpc>
              <a:buNone/>
            </a:pPr>
            <a:r>
              <a:rPr lang="ja-JP" altLang="en-US" sz="3000" dirty="0">
                <a:latin typeface="HGPｺﾞｼｯｸE" panose="020B0900000000000000" pitchFamily="50" charset="-128"/>
                <a:ea typeface="HGPｺﾞｼｯｸE" panose="020B0900000000000000" pitchFamily="50" charset="-128"/>
              </a:rPr>
              <a:t>（２）</a:t>
            </a:r>
            <a:r>
              <a:rPr kumimoji="1" lang="ja-JP" altLang="en-US" sz="3000" dirty="0">
                <a:latin typeface="HGPｺﾞｼｯｸE" panose="020B0900000000000000" pitchFamily="50" charset="-128"/>
                <a:ea typeface="HGPｺﾞｼｯｸE" panose="020B0900000000000000" pitchFamily="50" charset="-128"/>
              </a:rPr>
              <a:t>フリーライダー問題</a:t>
            </a:r>
            <a:endParaRPr kumimoji="1" lang="en-US" altLang="ja-JP" sz="3000" dirty="0">
              <a:latin typeface="HGPｺﾞｼｯｸE" panose="020B0900000000000000" pitchFamily="50" charset="-128"/>
              <a:ea typeface="HGPｺﾞｼｯｸE" panose="020B0900000000000000" pitchFamily="50" charset="-128"/>
            </a:endParaRPr>
          </a:p>
          <a:p>
            <a:pPr marL="0" indent="0">
              <a:lnSpc>
                <a:spcPct val="100000"/>
              </a:lnSpc>
              <a:buNone/>
            </a:pPr>
            <a:r>
              <a:rPr kumimoji="1" lang="ja-JP" altLang="en-US" sz="3000" dirty="0">
                <a:latin typeface="HGPｺﾞｼｯｸE" panose="020B0900000000000000" pitchFamily="50" charset="-128"/>
                <a:ea typeface="HGPｺﾞｼｯｸE" panose="020B0900000000000000" pitchFamily="50" charset="-128"/>
              </a:rPr>
              <a:t>事例１　瀬切でのトラブル　</a:t>
            </a:r>
            <a:r>
              <a:rPr lang="en-US" altLang="ja-JP" sz="3000" kern="100" dirty="0">
                <a:latin typeface="HGPｺﾞｼｯｸE" panose="020B0900000000000000" pitchFamily="50" charset="-128"/>
                <a:ea typeface="HGPｺﾞｼｯｸE" panose="020B0900000000000000" pitchFamily="50" charset="-128"/>
                <a:cs typeface="Segoe UI Symbol" panose="020B0502040204020203" pitchFamily="34" charset="0"/>
              </a:rPr>
              <a:t>TS</a:t>
            </a:r>
            <a:r>
              <a:rPr lang="ja-JP" altLang="ja-JP"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さん</a:t>
            </a:r>
            <a:r>
              <a:rPr lang="ja-JP" altLang="en-US"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r>
              <a:rPr lang="en-US" altLang="ja-JP"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70</a:t>
            </a:r>
            <a:r>
              <a:rPr lang="ja-JP" altLang="en-US"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代）</a:t>
            </a:r>
            <a:r>
              <a:rPr lang="ja-JP" altLang="en-US" sz="3000" kern="100" dirty="0">
                <a:latin typeface="HGPｺﾞｼｯｸE" panose="020B0900000000000000" pitchFamily="50" charset="-128"/>
                <a:ea typeface="HGPｺﾞｼｯｸE" panose="020B0900000000000000" pitchFamily="50" charset="-128"/>
                <a:cs typeface="Segoe UI Symbol" panose="020B0502040204020203" pitchFamily="34" charset="0"/>
              </a:rPr>
              <a:t>談</a:t>
            </a:r>
            <a:endParaRPr kumimoji="1" lang="en-US" altLang="ja-JP" sz="3000" dirty="0">
              <a:latin typeface="HGPｺﾞｼｯｸE" panose="020B0900000000000000" pitchFamily="50" charset="-128"/>
              <a:ea typeface="HGPｺﾞｼｯｸE" panose="020B0900000000000000" pitchFamily="50" charset="-128"/>
            </a:endParaRPr>
          </a:p>
          <a:p>
            <a:pPr marL="0" indent="0">
              <a:lnSpc>
                <a:spcPct val="100000"/>
              </a:lnSpc>
              <a:buNone/>
            </a:pPr>
            <a:r>
              <a:rPr lang="ja-JP" altLang="en-US" sz="3000" kern="100" dirty="0">
                <a:latin typeface="HGPｺﾞｼｯｸE" panose="020B0900000000000000" pitchFamily="50" charset="-128"/>
                <a:ea typeface="HGPｺﾞｼｯｸE" panose="020B0900000000000000" pitchFamily="50" charset="-128"/>
                <a:cs typeface="Segoe UI Symbol" panose="020B0502040204020203" pitchFamily="34" charset="0"/>
              </a:rPr>
              <a:t>　柴金喜さん</a:t>
            </a:r>
            <a:r>
              <a:rPr lang="ja-JP" altLang="ja-JP"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は小柄だが気が強く、口の荒い人で、瀬切で栗生の人たちがイソモンを採っていたの</a:t>
            </a:r>
            <a:r>
              <a:rPr lang="ja-JP" altLang="en-US"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を見て、</a:t>
            </a:r>
            <a:r>
              <a:rPr lang="ja-JP" altLang="ja-JP"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「ここは自分が入札で権利を買ったところだから、採ったイソモンは返せ」と言って、返させた</a:t>
            </a:r>
            <a:r>
              <a:rPr lang="ja-JP" altLang="en-US"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endParaRPr lang="en-US" altLang="ja-JP" sz="30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endParaRPr kumimoji="1" lang="en-US" altLang="ja-JP" sz="3000" dirty="0">
              <a:latin typeface="HGPｺﾞｼｯｸE" panose="020B0900000000000000" pitchFamily="50" charset="-128"/>
              <a:ea typeface="HGPｺﾞｼｯｸE" panose="020B0900000000000000" pitchFamily="50" charset="-128"/>
            </a:endParaRPr>
          </a:p>
          <a:p>
            <a:pPr marL="0" indent="0">
              <a:lnSpc>
                <a:spcPct val="120000"/>
              </a:lnSpc>
              <a:buNone/>
            </a:pPr>
            <a:endParaRPr kumimoji="1" lang="en-US" altLang="ja-JP" sz="1600" dirty="0">
              <a:latin typeface="HGPｺﾞｼｯｸE" panose="020B0900000000000000" pitchFamily="50" charset="-128"/>
              <a:ea typeface="HGPｺﾞｼｯｸE" panose="020B0900000000000000" pitchFamily="50" charset="-128"/>
            </a:endParaRPr>
          </a:p>
          <a:p>
            <a:pPr marL="0" indent="0">
              <a:lnSpc>
                <a:spcPct val="120000"/>
              </a:lnSpc>
              <a:buNone/>
            </a:pPr>
            <a:endParaRPr lang="en-US" altLang="ja-JP" sz="16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20000"/>
              </a:lnSpc>
              <a:buNone/>
            </a:pPr>
            <a:endParaRPr lang="en-US" altLang="ja-JP" sz="48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buNone/>
            </a:pPr>
            <a:endParaRPr lang="ja-JP" altLang="ja-JP" sz="48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buNone/>
            </a:pPr>
            <a:endParaRPr kumimoji="1" lang="ja-JP" altLang="en-US" sz="2400" dirty="0">
              <a:latin typeface="HGPｺﾞｼｯｸE" panose="020B0900000000000000" pitchFamily="50" charset="-128"/>
              <a:ea typeface="HGPｺﾞｼｯｸE" panose="020B0900000000000000" pitchFamily="50" charset="-128"/>
            </a:endParaRPr>
          </a:p>
        </p:txBody>
      </p:sp>
      <p:sp>
        <p:nvSpPr>
          <p:cNvPr id="4" name="コンテンツ プレースホルダー 3">
            <a:extLst>
              <a:ext uri="{FF2B5EF4-FFF2-40B4-BE49-F238E27FC236}">
                <a16:creationId xmlns:a16="http://schemas.microsoft.com/office/drawing/2014/main" id="{39C52B67-8FA7-9011-56D3-8966D6BADB73}"/>
              </a:ext>
            </a:extLst>
          </p:cNvPr>
          <p:cNvSpPr>
            <a:spLocks noGrp="1"/>
          </p:cNvSpPr>
          <p:nvPr>
            <p:ph sz="half" idx="2"/>
          </p:nvPr>
        </p:nvSpPr>
        <p:spPr>
          <a:xfrm>
            <a:off x="6172200" y="1122630"/>
            <a:ext cx="5407182" cy="5054334"/>
          </a:xfrm>
        </p:spPr>
        <p:txBody>
          <a:bodyPr>
            <a:noAutofit/>
          </a:bodyPr>
          <a:lstStyle/>
          <a:p>
            <a:pPr marL="0" indent="0">
              <a:lnSpc>
                <a:spcPct val="100000"/>
              </a:lnSpc>
              <a:buNone/>
            </a:pPr>
            <a:r>
              <a:rPr kumimoji="1" lang="ja-JP" altLang="en-US" sz="1200" kern="100" dirty="0">
                <a:latin typeface="HGPｺﾞｼｯｸE" panose="020B0900000000000000" pitchFamily="50" charset="-128"/>
                <a:ea typeface="HGPｺﾞｼｯｸE" panose="020B0900000000000000" pitchFamily="50" charset="-128"/>
              </a:rPr>
              <a:t>事例２　カメの卵の盗掘　</a:t>
            </a:r>
            <a:r>
              <a:rPr kumimoji="1" lang="en-US" altLang="ja-JP" sz="1200" dirty="0">
                <a:latin typeface="HGPｺﾞｼｯｸE" panose="020B0900000000000000" pitchFamily="50" charset="-128"/>
                <a:ea typeface="HGPｺﾞｼｯｸE" panose="020B0900000000000000" pitchFamily="50" charset="-128"/>
              </a:rPr>
              <a:t>KY</a:t>
            </a:r>
            <a:r>
              <a:rPr kumimoji="1" lang="ja-JP" altLang="en-US" sz="1200" dirty="0">
                <a:latin typeface="HGPｺﾞｼｯｸE" panose="020B0900000000000000" pitchFamily="50" charset="-128"/>
                <a:ea typeface="HGPｺﾞｼｯｸE" panose="020B0900000000000000" pitchFamily="50" charset="-128"/>
              </a:rPr>
              <a:t>氏（７０代）談</a:t>
            </a:r>
            <a:endParaRPr lang="en-US" altLang="ja-JP" sz="1200" dirty="0">
              <a:latin typeface="HGPｺﾞｼｯｸE" panose="020B0900000000000000" pitchFamily="50" charset="-128"/>
              <a:ea typeface="HGPｺﾞｼｯｸE" panose="020B0900000000000000" pitchFamily="50" charset="-128"/>
            </a:endParaRPr>
          </a:p>
          <a:p>
            <a:pPr marL="0" indent="0">
              <a:lnSpc>
                <a:spcPct val="100000"/>
              </a:lnSpc>
              <a:buNone/>
            </a:pPr>
            <a:r>
              <a:rPr lang="ja-JP" altLang="en-US" sz="1200" dirty="0">
                <a:latin typeface="HGPｺﾞｼｯｸE" panose="020B0900000000000000" pitchFamily="50" charset="-128"/>
                <a:ea typeface="HGPｺﾞｼｯｸE" panose="020B0900000000000000" pitchFamily="50" charset="-128"/>
              </a:rPr>
              <a:t>　子供のころ</a:t>
            </a:r>
            <a:r>
              <a:rPr lang="en-US" altLang="ja-JP" sz="1200" dirty="0">
                <a:latin typeface="HGPｺﾞｼｯｸE" panose="020B0900000000000000" pitchFamily="50" charset="-128"/>
                <a:ea typeface="HGPｺﾞｼｯｸE" panose="020B0900000000000000" pitchFamily="50" charset="-128"/>
              </a:rPr>
              <a:t>X</a:t>
            </a:r>
            <a:r>
              <a:rPr lang="ja-JP" altLang="en-US" sz="1200" dirty="0">
                <a:latin typeface="HGPｺﾞｼｯｸE" panose="020B0900000000000000" pitchFamily="50" charset="-128"/>
                <a:ea typeface="HGPｺﾞｼｯｸE" panose="020B0900000000000000" pitchFamily="50" charset="-128"/>
              </a:rPr>
              <a:t>じいがカメの卵を採った後、浜に行き、取り残した卵を採っていた</a:t>
            </a:r>
            <a:endParaRPr lang="en-US" altLang="ja-JP" sz="1200" dirty="0">
              <a:latin typeface="HGPｺﾞｼｯｸE" panose="020B0900000000000000" pitchFamily="50" charset="-128"/>
              <a:ea typeface="HGPｺﾞｼｯｸE" panose="020B0900000000000000" pitchFamily="50" charset="-128"/>
            </a:endParaRPr>
          </a:p>
          <a:p>
            <a:pPr marL="0" indent="0">
              <a:lnSpc>
                <a:spcPct val="100000"/>
              </a:lnSpc>
              <a:buNone/>
            </a:pPr>
            <a:r>
              <a:rPr lang="ja-JP" altLang="en-US" sz="1200" dirty="0">
                <a:latin typeface="HGPｺﾞｼｯｸE" panose="020B0900000000000000" pitchFamily="50" charset="-128"/>
                <a:ea typeface="HGPｺﾞｼｯｸE" panose="020B0900000000000000" pitchFamily="50" charset="-128"/>
              </a:rPr>
              <a:t>事例</a:t>
            </a:r>
            <a:r>
              <a:rPr lang="en-US" altLang="ja-JP" sz="1200" dirty="0">
                <a:latin typeface="HGPｺﾞｼｯｸE" panose="020B0900000000000000" pitchFamily="50" charset="-128"/>
                <a:ea typeface="HGPｺﾞｼｯｸE" panose="020B0900000000000000" pitchFamily="50" charset="-128"/>
              </a:rPr>
              <a:t>3</a:t>
            </a:r>
            <a:r>
              <a:rPr lang="ja-JP" altLang="en-US" sz="1200" dirty="0">
                <a:latin typeface="HGPｺﾞｼｯｸE" panose="020B0900000000000000" pitchFamily="50" charset="-128"/>
                <a:ea typeface="HGPｺﾞｼｯｸE" panose="020B0900000000000000" pitchFamily="50" charset="-128"/>
              </a:rPr>
              <a:t>　四つ瀬での疑念</a:t>
            </a:r>
            <a:endParaRPr lang="en-US" altLang="ja-JP" sz="1200" dirty="0">
              <a:latin typeface="HGPｺﾞｼｯｸE" panose="020B0900000000000000" pitchFamily="50" charset="-128"/>
              <a:ea typeface="HGPｺﾞｼｯｸE" panose="020B0900000000000000" pitchFamily="50" charset="-128"/>
            </a:endParaRPr>
          </a:p>
          <a:p>
            <a:pPr marL="0" indent="0">
              <a:lnSpc>
                <a:spcPct val="100000"/>
              </a:lnSpc>
              <a:buNone/>
            </a:pPr>
            <a:r>
              <a:rPr lang="ja-JP" altLang="en-US" sz="1200" dirty="0">
                <a:latin typeface="HGPｺﾞｼｯｸE" panose="020B0900000000000000" pitchFamily="50" charset="-128"/>
                <a:ea typeface="HGPｺﾞｼｯｸE" panose="020B0900000000000000" pitchFamily="50" charset="-128"/>
              </a:rPr>
              <a:t>　四つ瀬のウミガメの卵を吉田の人たちが採っていたとの疑い</a:t>
            </a:r>
            <a:endParaRPr lang="en-US" altLang="ja-JP" sz="1200" dirty="0">
              <a:latin typeface="HGPｺﾞｼｯｸE" panose="020B0900000000000000" pitchFamily="50" charset="-128"/>
              <a:ea typeface="HGPｺﾞｼｯｸE" panose="020B0900000000000000" pitchFamily="50" charset="-128"/>
            </a:endParaRPr>
          </a:p>
          <a:p>
            <a:pPr marL="0" indent="0">
              <a:lnSpc>
                <a:spcPct val="100000"/>
              </a:lnSpc>
              <a:buNone/>
            </a:pPr>
            <a:r>
              <a:rPr kumimoji="1" lang="ja-JP" altLang="en-US" sz="1200" dirty="0">
                <a:latin typeface="HGPｺﾞｼｯｸE" panose="020B0900000000000000" pitchFamily="50" charset="-128"/>
                <a:ea typeface="HGPｺﾞｼｯｸE" panose="020B0900000000000000" pitchFamily="50" charset="-128"/>
              </a:rPr>
              <a:t>４．入札制度の終焉</a:t>
            </a:r>
            <a:endParaRPr kumimoji="1" lang="en-US" altLang="ja-JP" sz="1200" dirty="0">
              <a:latin typeface="HGPｺﾞｼｯｸE" panose="020B0900000000000000" pitchFamily="50" charset="-128"/>
              <a:ea typeface="HGPｺﾞｼｯｸE" panose="020B0900000000000000" pitchFamily="50" charset="-128"/>
            </a:endParaRPr>
          </a:p>
          <a:p>
            <a:pPr marL="0" indent="0">
              <a:lnSpc>
                <a:spcPct val="100000"/>
              </a:lnSpc>
              <a:buNone/>
            </a:pPr>
            <a:r>
              <a:rPr lang="ja-JP" altLang="en-US" sz="1200" kern="100" dirty="0">
                <a:latin typeface="HGPｺﾞｼｯｸE" panose="020B0900000000000000" pitchFamily="50" charset="-128"/>
                <a:ea typeface="HGPｺﾞｼｯｸE" panose="020B0900000000000000" pitchFamily="50" charset="-128"/>
                <a:cs typeface="Times New Roman" panose="02020603050405020304" pitchFamily="18" charset="0"/>
              </a:rPr>
              <a:t>（１）</a:t>
            </a:r>
            <a:r>
              <a:rPr lang="ja-JP" altLang="en-US"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浜／磯の荒廃　</a:t>
            </a:r>
            <a:endParaRPr lang="en-US" altLang="ja-JP"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lnSpc>
                <a:spcPct val="100000"/>
              </a:lnSpc>
              <a:buNone/>
            </a:pPr>
            <a:r>
              <a:rPr lang="ja-JP" altLang="en-US"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＊昭和３６年（１９６１年）分収造林政策による大面積皆伐、杉の植林</a:t>
            </a:r>
            <a:endParaRPr lang="en-US" altLang="ja-JP"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lnSpc>
                <a:spcPct val="100000"/>
              </a:lnSpc>
              <a:buNone/>
            </a:pPr>
            <a:r>
              <a:rPr lang="ja-JP" altLang="en-US"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1200" kern="100" dirty="0">
                <a:solidFill>
                  <a:srgbClr val="FF0000"/>
                </a:solidFill>
                <a:effectLst/>
                <a:latin typeface="HGPｺﾞｼｯｸE" panose="020B0900000000000000" pitchFamily="50" charset="-128"/>
                <a:ea typeface="HGPｺﾞｼｯｸE" panose="020B0900000000000000" pitchFamily="50" charset="-128"/>
                <a:cs typeface="Times New Roman" panose="02020603050405020304" pitchFamily="18" charset="0"/>
              </a:rPr>
              <a:t>海へ土砂の流出</a:t>
            </a:r>
            <a:br>
              <a:rPr lang="en-US" altLang="ja-JP"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br>
            <a:r>
              <a:rPr lang="ja-JP" altLang="en-US" sz="1200" kern="100" dirty="0">
                <a:latin typeface="HGPｺﾞｼｯｸE" panose="020B0900000000000000" pitchFamily="50" charset="-128"/>
                <a:ea typeface="HGPｺﾞｼｯｸE" panose="020B0900000000000000" pitchFamily="50" charset="-128"/>
                <a:cs typeface="Times New Roman" panose="02020603050405020304" pitchFamily="18" charset="0"/>
              </a:rPr>
              <a:t>＊昭和</a:t>
            </a:r>
            <a:r>
              <a:rPr lang="en-US"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40</a:t>
            </a:r>
            <a:r>
              <a:rPr lang="ja-JP" altLang="en-US" sz="1200" kern="100" dirty="0">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rPr>
              <a:t>1970</a:t>
            </a:r>
            <a:r>
              <a:rPr lang="ja-JP" altLang="en-US" sz="1200" kern="100" dirty="0">
                <a:latin typeface="HGPｺﾞｼｯｸE" panose="020B0900000000000000" pitchFamily="50" charset="-128"/>
                <a:ea typeface="HGPｺﾞｼｯｸE" panose="020B0900000000000000" pitchFamily="50" charset="-128"/>
                <a:cs typeface="Times New Roman" panose="02020603050405020304" pitchFamily="18" charset="0"/>
              </a:rPr>
              <a:t>年代）時期トビ漁の消滅</a:t>
            </a:r>
            <a:endParaRPr lang="en-US"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lnSpc>
                <a:spcPct val="100000"/>
              </a:lnSpc>
              <a:buNone/>
            </a:pPr>
            <a:r>
              <a:rPr lang="ja-JP" altLang="en-US"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＊平成</a:t>
            </a:r>
            <a:r>
              <a:rPr lang="en-US" altLang="ja-JP"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10</a:t>
            </a:r>
            <a:r>
              <a:rPr lang="ja-JP" altLang="en-US"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年代前半（</a:t>
            </a:r>
            <a:r>
              <a:rPr lang="en-US" altLang="ja-JP"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1990</a:t>
            </a:r>
            <a:r>
              <a:rPr lang="ja-JP" altLang="en-US"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年代末）屋久島漁協によるトコブシ養殖失敗</a:t>
            </a:r>
            <a:endParaRPr lang="en-US" altLang="ja-JP"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lnSpc>
                <a:spcPct val="100000"/>
              </a:lnSpc>
              <a:buNone/>
            </a:pPr>
            <a:r>
              <a:rPr lang="ja-JP" altLang="en-US" sz="1200" kern="100" dirty="0">
                <a:latin typeface="HGPｺﾞｼｯｸE" panose="020B0900000000000000" pitchFamily="50" charset="-128"/>
                <a:ea typeface="HGPｺﾞｼｯｸE" panose="020B0900000000000000" pitchFamily="50" charset="-128"/>
                <a:cs typeface="Times New Roman" panose="02020603050405020304" pitchFamily="18" charset="0"/>
              </a:rPr>
              <a:t>⇒台風時に海砂が巻き上げられ、稚貝が窒息死</a:t>
            </a:r>
            <a:endParaRPr lang="en-US" altLang="ja-JP"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lnSpc>
                <a:spcPct val="100000"/>
              </a:lnSpc>
              <a:buNone/>
            </a:pPr>
            <a:r>
              <a:rPr lang="ja-JP" altLang="en-US" sz="12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（２）ウミガメの卵採取の禁止　</a:t>
            </a:r>
            <a:r>
              <a:rPr lang="ja-JP" altLang="ja-JP" sz="12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 </a:t>
            </a:r>
            <a:endParaRPr lang="en-US" altLang="ja-JP" sz="12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00000"/>
              </a:lnSpc>
              <a:buNone/>
            </a:pPr>
            <a:r>
              <a:rPr lang="ja-JP" altLang="en-US" sz="12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a:t>
            </a:r>
            <a:r>
              <a:rPr lang="ja-JP" altLang="ja-JP" sz="12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１９７３年　上屋久町自然保護条例</a:t>
            </a:r>
            <a:r>
              <a:rPr lang="ja-JP" altLang="en-US" sz="1200" kern="100" dirty="0">
                <a:effectLst/>
                <a:latin typeface="HGPｺﾞｼｯｸE" panose="020B0900000000000000" pitchFamily="50" charset="-128"/>
                <a:ea typeface="HGPｺﾞｼｯｸE" panose="020B0900000000000000" pitchFamily="50" charset="-128"/>
                <a:cs typeface="Segoe UI Symbol" panose="020B0502040204020203" pitchFamily="34" charset="0"/>
              </a:rPr>
              <a:t>⇒山、海の環境の荒廃への危機意識</a:t>
            </a:r>
            <a:endParaRPr lang="en-US" altLang="ja-JP" sz="1200" kern="100" dirty="0">
              <a:effectLst/>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00000"/>
              </a:lnSpc>
              <a:buNone/>
            </a:pPr>
            <a:r>
              <a:rPr lang="ja-JP" altLang="en-US" sz="1200" kern="100" dirty="0">
                <a:latin typeface="HGPｺﾞｼｯｸE" panose="020B0900000000000000" pitchFamily="50" charset="-128"/>
                <a:ea typeface="HGPｺﾞｼｯｸE" panose="020B0900000000000000" pitchFamily="50" charset="-128"/>
                <a:cs typeface="Segoe UI Symbol" panose="020B0502040204020203" pitchFamily="34" charset="0"/>
              </a:rPr>
              <a:t>＊１９８８年　鹿児島県ウミガメ保護条例</a:t>
            </a:r>
            <a:endParaRPr lang="en-US" altLang="ja-JP" sz="1200" kern="100" dirty="0">
              <a:latin typeface="HGPｺﾞｼｯｸE" panose="020B0900000000000000" pitchFamily="50" charset="-128"/>
              <a:ea typeface="HGPｺﾞｼｯｸE" panose="020B0900000000000000" pitchFamily="50" charset="-128"/>
              <a:cs typeface="Segoe UI Symbol" panose="020B0502040204020203" pitchFamily="34" charset="0"/>
            </a:endParaRPr>
          </a:p>
          <a:p>
            <a:pPr marL="0" indent="0">
              <a:lnSpc>
                <a:spcPct val="100000"/>
              </a:lnSpc>
              <a:buNone/>
            </a:pPr>
            <a:r>
              <a:rPr lang="ja-JP" altLang="en-US"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（３）境界意識、監視と罰則の消滅</a:t>
            </a:r>
            <a:endParaRPr lang="ja-JP" altLang="ja-JP" sz="1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marL="0" indent="0">
              <a:buNone/>
            </a:pPr>
            <a:r>
              <a:rPr kumimoji="1" lang="ja-JP" altLang="en-US" sz="1200" dirty="0">
                <a:latin typeface="HGPｺﾞｼｯｸE" panose="020B0900000000000000" pitchFamily="50" charset="-128"/>
                <a:ea typeface="HGPｺﾞｼｯｸE" panose="020B0900000000000000" pitchFamily="50" charset="-128"/>
              </a:rPr>
              <a:t>　　</a:t>
            </a:r>
          </a:p>
        </p:txBody>
      </p:sp>
    </p:spTree>
    <p:extLst>
      <p:ext uri="{BB962C8B-B14F-4D97-AF65-F5344CB8AC3E}">
        <p14:creationId xmlns:p14="http://schemas.microsoft.com/office/powerpoint/2010/main" val="6968710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24884</TotalTime>
  <Words>2189</Words>
  <Application>Microsoft Office PowerPoint</Application>
  <PresentationFormat>ワイド画面</PresentationFormat>
  <Paragraphs>192</Paragraphs>
  <Slides>11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BIZ UDPゴシック</vt:lpstr>
      <vt:lpstr>BIZ UDゴシック</vt:lpstr>
      <vt:lpstr>HGPｺﾞｼｯｸE</vt:lpstr>
      <vt:lpstr>HGSｺﾞｼｯｸE</vt:lpstr>
      <vt:lpstr>游ゴシック</vt:lpstr>
      <vt:lpstr>游ゴシック Light</vt:lpstr>
      <vt:lpstr>游明朝</vt:lpstr>
      <vt:lpstr>Arial</vt:lpstr>
      <vt:lpstr>Office テーマ</vt:lpstr>
      <vt:lpstr>屋久島学ソサエティ２０２４年発表   屋久島における海の共的資源利用――永田の浜／磯の入札制度からの教訓</vt:lpstr>
      <vt:lpstr>要旨</vt:lpstr>
      <vt:lpstr>海の共的資源理解のための予備的知識</vt:lpstr>
      <vt:lpstr>大字永田  １９６０年代の人口 ２，５００人、 広大な前岳と豊かなと海と里 （右はグーグルアースより） </vt:lpstr>
      <vt:lpstr>永田の入札制度①――比較</vt:lpstr>
      <vt:lpstr>永田の入札制度②――ウミガメの卵</vt:lpstr>
      <vt:lpstr>イワノリ（紅藻綱、オニアマノリ　左、マルバアマノリ　右） 　　　　　　　　　　　　　　　　　　　　　　　　　　画像©Masahiro Suzuki</vt:lpstr>
      <vt:lpstr>永田の入札制度③――イワノリ</vt:lpstr>
      <vt:lpstr>永田の入札制度④――境界、監視と罰則</vt:lpstr>
      <vt:lpstr>暫定的な結論――海の共的資源をめぐる状況 （1960年代ｖｓ2000年代）</vt:lpstr>
      <vt:lpstr>参考文献他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Nari Nakashima</dc:creator>
  <cp:lastModifiedBy>Nari Nakashima</cp:lastModifiedBy>
  <cp:revision>364</cp:revision>
  <dcterms:created xsi:type="dcterms:W3CDTF">2024-07-21T23:59:53Z</dcterms:created>
  <dcterms:modified xsi:type="dcterms:W3CDTF">2024-12-13T09:00:14Z</dcterms:modified>
</cp:coreProperties>
</file>